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54"/>
  </p:notesMasterIdLst>
  <p:sldIdLst>
    <p:sldId id="256" r:id="rId2"/>
    <p:sldId id="307" r:id="rId3"/>
    <p:sldId id="257" r:id="rId4"/>
    <p:sldId id="308" r:id="rId5"/>
    <p:sldId id="309" r:id="rId6"/>
    <p:sldId id="258" r:id="rId7"/>
    <p:sldId id="266" r:id="rId8"/>
    <p:sldId id="267" r:id="rId9"/>
    <p:sldId id="268" r:id="rId10"/>
    <p:sldId id="259" r:id="rId11"/>
    <p:sldId id="269" r:id="rId12"/>
    <p:sldId id="301" r:id="rId13"/>
    <p:sldId id="302" r:id="rId14"/>
    <p:sldId id="303" r:id="rId15"/>
    <p:sldId id="270" r:id="rId16"/>
    <p:sldId id="271" r:id="rId17"/>
    <p:sldId id="260" r:id="rId18"/>
    <p:sldId id="305" r:id="rId19"/>
    <p:sldId id="274" r:id="rId20"/>
    <p:sldId id="261" r:id="rId21"/>
    <p:sldId id="277" r:id="rId22"/>
    <p:sldId id="278" r:id="rId23"/>
    <p:sldId id="300" r:id="rId24"/>
    <p:sldId id="262" r:id="rId25"/>
    <p:sldId id="263" r:id="rId26"/>
    <p:sldId id="273" r:id="rId27"/>
    <p:sldId id="275" r:id="rId28"/>
    <p:sldId id="276" r:id="rId29"/>
    <p:sldId id="264" r:id="rId30"/>
    <p:sldId id="265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7" r:id="rId39"/>
    <p:sldId id="288" r:id="rId40"/>
    <p:sldId id="289" r:id="rId41"/>
    <p:sldId id="290" r:id="rId42"/>
    <p:sldId id="291" r:id="rId43"/>
    <p:sldId id="292" r:id="rId44"/>
    <p:sldId id="306" r:id="rId45"/>
    <p:sldId id="293" r:id="rId46"/>
    <p:sldId id="294" r:id="rId47"/>
    <p:sldId id="295" r:id="rId48"/>
    <p:sldId id="296" r:id="rId49"/>
    <p:sldId id="297" r:id="rId50"/>
    <p:sldId id="298" r:id="rId51"/>
    <p:sldId id="304" r:id="rId52"/>
    <p:sldId id="286" r:id="rId5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E90"/>
    <a:srgbClr val="6AB138"/>
    <a:srgbClr val="51872B"/>
    <a:srgbClr val="0D63A3"/>
    <a:srgbClr val="2758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4" d="100"/>
          <a:sy n="84" d="100"/>
        </p:scale>
        <p:origin x="-1812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5595D-D791-498D-8A5E-32636A124806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4651C-6F57-47DA-8D62-0F9B271A0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91B37-97F7-4DCA-A663-9A3083BCBCA6}" type="slidenum">
              <a:rPr lang="en-US"/>
              <a:pPr/>
              <a:t>7</a:t>
            </a:fld>
            <a:endParaRPr lang="en-US"/>
          </a:p>
        </p:txBody>
      </p:sp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 lIns="91435" tIns="45718" rIns="91435" bIns="45718"/>
          <a:lstStyle/>
          <a:p>
            <a:pPr defTabSz="912813"/>
            <a:endParaRPr lang="en-US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B2BE3195-664E-4E81-BA4C-E7E3C3BE321C}" type="slidenum">
              <a:rPr lang="en-US" sz="1200">
                <a:latin typeface="Times New Roman" pitchFamily="18" charset="0"/>
              </a:rPr>
              <a:pPr algn="r"/>
              <a:t>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05049-1AC0-496F-9CAD-8DC2841D365E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 lIns="91435" tIns="45718" rIns="91435" bIns="45718"/>
          <a:lstStyle/>
          <a:p>
            <a:pPr defTabSz="912813"/>
            <a:r>
              <a:rPr lang="en-US"/>
              <a:t>Porous surfaces have more places to hide.</a:t>
            </a: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0328E75E-FE28-4795-BB8D-DCF9CD46CE7A}" type="slidenum">
              <a:rPr lang="en-US" sz="1200">
                <a:latin typeface="Times New Roman" pitchFamily="18" charset="0"/>
              </a:rPr>
              <a:pPr algn="r"/>
              <a:t>8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048D6-EA94-4A1B-8386-A9E27409920F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 lIns="91435" tIns="45718" rIns="91435" bIns="45718"/>
          <a:lstStyle/>
          <a:p>
            <a:pPr defTabSz="912813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634BF-127C-4004-8445-2FB1D4677A4B}" type="slidenum">
              <a:rPr lang="en-US"/>
              <a:pPr/>
              <a:t>15</a:t>
            </a:fld>
            <a:endParaRPr lang="en-US"/>
          </a:p>
        </p:txBody>
      </p:sp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 lIns="91435" tIns="45718" rIns="91435" bIns="45718"/>
          <a:lstStyle/>
          <a:p>
            <a:pPr defTabSz="912813"/>
            <a:r>
              <a:rPr lang="en-US"/>
              <a:t>Used on disinfectant labels.</a:t>
            </a:r>
          </a:p>
          <a:p>
            <a:pPr defTabSz="912813"/>
            <a:endParaRPr lang="en-US"/>
          </a:p>
          <a:p>
            <a:pPr defTabSz="912813"/>
            <a:r>
              <a:rPr lang="en-US"/>
              <a:t>We use in comparison chart.</a:t>
            </a: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6EFE9C85-ACB2-4C76-8A85-6239677338F6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/>
              <a:t>15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DAD79-84D0-44C9-A13F-F71252F9B8E9}" type="slidenum">
              <a:rPr lang="en-US"/>
              <a:pPr/>
              <a:t>16</a:t>
            </a:fld>
            <a:endParaRPr lang="en-US"/>
          </a:p>
        </p:txBody>
      </p:sp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 lIns="91435" tIns="45718" rIns="91435" bIns="45718"/>
          <a:lstStyle/>
          <a:p>
            <a:pPr defTabSz="912813"/>
            <a:endParaRPr lang="en-US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8D794014-1763-495B-BFCF-2400D957086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/>
              <a:t>16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Unpasteurized</a:t>
            </a:r>
            <a:r>
              <a:rPr lang="en-US" baseline="0" dirty="0" smtClean="0"/>
              <a:t> Apple Cider (not used due to natural bacteria)</a:t>
            </a:r>
          </a:p>
          <a:p>
            <a:r>
              <a:rPr lang="en-US" baseline="0" dirty="0" smtClean="0"/>
              <a:t>White distilled</a:t>
            </a:r>
          </a:p>
          <a:p>
            <a:r>
              <a:rPr lang="en-US" baseline="0" dirty="0" smtClean="0"/>
              <a:t>Pasteurized Apple Cider</a:t>
            </a:r>
          </a:p>
          <a:p>
            <a:r>
              <a:rPr lang="en-US" baseline="0" dirty="0" smtClean="0"/>
              <a:t>Red Wine</a:t>
            </a:r>
          </a:p>
          <a:p>
            <a:r>
              <a:rPr lang="en-US" baseline="0" dirty="0" smtClean="0"/>
              <a:t>Rice</a:t>
            </a:r>
          </a:p>
          <a:p>
            <a:r>
              <a:rPr lang="en-US" baseline="0" dirty="0" smtClean="0"/>
              <a:t>Off the shelf rubbing alcohol</a:t>
            </a:r>
          </a:p>
          <a:p>
            <a:r>
              <a:rPr lang="en-US" baseline="0" dirty="0" smtClean="0"/>
              <a:t>Witch Hazel (no data to date?0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6703C-6FBC-4863-B3B9-66CE157FFBC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pour plate so the colonies are tiny- under</a:t>
            </a:r>
            <a:r>
              <a:rPr lang="en-US" baseline="0" dirty="0" smtClean="0"/>
              <a:t> the agar surface</a:t>
            </a:r>
          </a:p>
          <a:p>
            <a:r>
              <a:rPr lang="en-US" baseline="0" dirty="0" smtClean="0"/>
              <a:t>Positive control is a 1:1000 dilution</a:t>
            </a:r>
          </a:p>
          <a:p>
            <a:r>
              <a:rPr lang="en-US" baseline="0" dirty="0" smtClean="0"/>
              <a:t>Test is WDV at 30 seconds contact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6703C-6FBC-4863-B3B9-66CE157FFBC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Spread plates, larger</a:t>
            </a:r>
            <a:r>
              <a:rPr lang="en-US" baseline="0" dirty="0" smtClean="0"/>
              <a:t> colonies</a:t>
            </a:r>
          </a:p>
          <a:p>
            <a:r>
              <a:rPr lang="en-US" baseline="0" dirty="0" smtClean="0"/>
              <a:t>Positive control, 1:1 (further dilutions plated for counting)</a:t>
            </a:r>
          </a:p>
          <a:p>
            <a:r>
              <a:rPr lang="en-US" baseline="0" dirty="0" smtClean="0"/>
              <a:t>Test is MF cloth washed with liquid fabric softener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6703C-6FBC-4863-B3B9-66CE157FFBC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6" descr="PP Footer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426200"/>
            <a:ext cx="9144000" cy="436563"/>
          </a:xfrm>
          <a:prstGeom prst="rect">
            <a:avLst/>
          </a:prstGeom>
          <a:noFill/>
        </p:spPr>
      </p:pic>
      <p:pic>
        <p:nvPicPr>
          <p:cNvPr id="5" name="Picture 1035" descr="TURI Banner July 201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93850"/>
          </a:xfrm>
          <a:prstGeom prst="rect">
            <a:avLst/>
          </a:prstGeom>
          <a:noFill/>
        </p:spPr>
      </p:pic>
      <p:pic>
        <p:nvPicPr>
          <p:cNvPr id="6" name="Picture 1039" descr="TURI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70800" y="5684838"/>
            <a:ext cx="1476375" cy="11668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3A713-2642-4EF2-AE68-D07783B9D36A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0054-267B-44C2-91CE-C43F57A0F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838F-09F3-465C-A212-4DE6BC453326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4635-F75C-44C0-977E-826DA2E14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47145-A070-451E-84A6-F83007D4A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  <a:prstGeom prst="rect">
            <a:avLst/>
          </a:prstGeom>
        </p:spPr>
        <p:txBody>
          <a:bodyPr/>
          <a:lstStyle>
            <a:lvl1pPr>
              <a:defRPr b="0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19875" y="6634163"/>
            <a:ext cx="1219200" cy="92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62F53-8DB6-4162-B1A3-606D8F9EFAE2}" type="datetimeFigureOut">
              <a:rPr lang="en-US"/>
              <a:pPr>
                <a:defRPr/>
              </a:pPr>
              <a:t>11/15/2011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2814D-293D-4B0C-B1C7-A5BBA77A7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4CE0-73EC-4ACA-940B-BDDF2F84969B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16893-1C74-4663-A073-D92AF076D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7A30-F8F5-41C5-9288-26E259F77C61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46F23-D9CE-46F6-8123-5FEFD3C97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DF4B8-26B8-4796-B891-E77321EA6961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DE1BA-BC0F-4D46-BEAA-24D74C034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4AA7E-C49A-4722-B9D5-FC85A621AE5E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7F4AD-041F-45BE-9567-A0D9B1E99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513BA-50FF-4D17-B00A-04E17587B792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9560C-BF87-43D2-8A12-320DF75ED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E9C4-6697-4111-AFB4-6BD272FF45E4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708AD-BE28-42AE-A96C-02227EC2A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55D8-3BD4-47C0-84C8-17D1987EA685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05555-4A5A-486A-BF50-3916E52B2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6110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2A07E"/>
              </a:gs>
              <a:gs pos="25000">
                <a:srgbClr val="19AFB7"/>
              </a:gs>
              <a:gs pos="75000">
                <a:srgbClr val="0083B9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127000" dist="50800" dir="5400000" algn="ctr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0" y="6629400"/>
            <a:ext cx="1219200" cy="92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E103098-078A-4C39-B658-8A0852BFF52D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29400"/>
            <a:ext cx="2133600" cy="92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A38A800-E1EA-4A4E-BC43-3937E2510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TURI Logo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00" y="6172200"/>
            <a:ext cx="914400" cy="565150"/>
          </a:xfrm>
          <a:prstGeom prst="rect">
            <a:avLst/>
          </a:prstGeom>
          <a:effectLst>
            <a:outerShdw blurRad="76200" dist="76200" dir="3000000" algn="ctr" rotWithShape="0">
              <a:schemeClr val="bg1">
                <a:lumMod val="65000"/>
                <a:alpha val="60000"/>
              </a:schemeClr>
            </a:outerShdw>
          </a:effectLst>
        </p:spPr>
      </p:pic>
      <p:sp>
        <p:nvSpPr>
          <p:cNvPr id="11" name="Rounded Rectangle 10"/>
          <p:cNvSpPr/>
          <p:nvPr/>
        </p:nvSpPr>
        <p:spPr>
          <a:xfrm flipV="1">
            <a:off x="-76200" y="1447800"/>
            <a:ext cx="5943600" cy="152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2A07E"/>
              </a:gs>
              <a:gs pos="25000">
                <a:srgbClr val="19AFB7"/>
              </a:gs>
              <a:gs pos="75000">
                <a:srgbClr val="0083B9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0" r:id="rId3"/>
    <p:sldLayoutId id="2147483739" r:id="rId4"/>
    <p:sldLayoutId id="2147483738" r:id="rId5"/>
    <p:sldLayoutId id="2147483737" r:id="rId6"/>
    <p:sldLayoutId id="2147483736" r:id="rId7"/>
    <p:sldLayoutId id="2147483735" r:id="rId8"/>
    <p:sldLayoutId id="2147483734" r:id="rId9"/>
    <p:sldLayoutId id="2147483733" r:id="rId10"/>
    <p:sldLayoutId id="2147483732" r:id="rId11"/>
    <p:sldLayoutId id="2147483743" r:id="rId12"/>
    <p:sldLayoutId id="2147483744" r:id="rId13"/>
    <p:sldLayoutId id="2147483745" r:id="rId14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314E90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314E90"/>
          </a:solidFill>
          <a:latin typeface="Calibri" pitchFamily="84" charset="0"/>
          <a:ea typeface="ヒラギノ角ゴ Pro W3" pitchFamily="84" charset="-128"/>
          <a:cs typeface="ヒラギノ角ゴ Pro W3" pitchFamily="8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314E90"/>
          </a:solidFill>
          <a:latin typeface="Calibri" pitchFamily="84" charset="0"/>
          <a:ea typeface="ヒラギノ角ゴ Pro W3" pitchFamily="84" charset="-128"/>
          <a:cs typeface="ヒラギノ角ゴ Pro W3" pitchFamily="8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314E90"/>
          </a:solidFill>
          <a:latin typeface="Calibri" pitchFamily="84" charset="0"/>
          <a:ea typeface="ヒラギノ角ゴ Pro W3" pitchFamily="84" charset="-128"/>
          <a:cs typeface="ヒラギノ角ゴ Pro W3" pitchFamily="8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314E90"/>
          </a:solidFill>
          <a:latin typeface="Calibri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14E90"/>
          </a:solidFill>
          <a:latin typeface="Calibri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14E90"/>
          </a:solidFill>
          <a:latin typeface="Calibri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14E90"/>
          </a:solidFill>
          <a:latin typeface="Calibri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14E90"/>
          </a:solidFill>
          <a:latin typeface="Calibri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rgbClr val="314E90"/>
          </a:solidFill>
          <a:latin typeface="+mn-lt"/>
          <a:ea typeface="ヒラギノ角ゴ Pro W3" pitchFamily="84" charset="-128"/>
          <a:cs typeface="ヒラギノ角ゴ Pro W3" pitchFamily="84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rgbClr val="51872B"/>
          </a:solidFill>
          <a:latin typeface="+mn-lt"/>
          <a:ea typeface="ヒラギノ角ゴ Pro W3" pitchFamily="8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rgbClr val="51872B"/>
          </a:solidFill>
          <a:latin typeface="+mn-lt"/>
          <a:ea typeface="ヒラギノ角ゴ Pro W3" pitchFamily="8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rgbClr val="51872B"/>
          </a:solidFill>
          <a:latin typeface="+mn-lt"/>
          <a:ea typeface="ヒラギノ角ゴ Pro W3" pitchFamily="8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rgbClr val="51872B"/>
          </a:solidFill>
          <a:latin typeface="+mn-lt"/>
          <a:ea typeface="ヒラギノ角ゴ Pro W3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marcia.deegler@state.ma.u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iaq/glossary.html#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pa.gov/iaq/glossary.html#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small" dirty="0" smtClean="0"/>
              <a:t>Green Cleaning workshop for institutional settings</a:t>
            </a:r>
            <a:endParaRPr lang="en-US" dirty="0">
              <a:solidFill>
                <a:srgbClr val="0D63A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879850"/>
            <a:ext cx="7162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51872B"/>
                </a:solidFill>
              </a:rPr>
              <a:t>Right, Wrong, or Somewhere in Between: How You Clean Makes a Difference</a:t>
            </a:r>
            <a:endParaRPr lang="en-US" dirty="0">
              <a:solidFill>
                <a:srgbClr val="51872B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 with Disinfectants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health &amp; environmental problems associated with overuse and misuse of disinfectants</a:t>
            </a:r>
          </a:p>
          <a:p>
            <a:pPr lvl="1"/>
            <a:r>
              <a:rPr lang="en-US" sz="2400" dirty="0" err="1" smtClean="0"/>
              <a:t>Quats</a:t>
            </a:r>
            <a:endParaRPr lang="en-US" sz="2400" dirty="0" smtClean="0"/>
          </a:p>
          <a:p>
            <a:pPr lvl="1"/>
            <a:r>
              <a:rPr lang="en-US" sz="2400" dirty="0" smtClean="0"/>
              <a:t>Phenols</a:t>
            </a:r>
          </a:p>
          <a:p>
            <a:pPr lvl="1"/>
            <a:r>
              <a:rPr lang="en-US" sz="2400" dirty="0" smtClean="0"/>
              <a:t>Sodium hypochlorite</a:t>
            </a:r>
          </a:p>
          <a:p>
            <a:pPr lvl="1"/>
            <a:r>
              <a:rPr lang="en-US" sz="2400" dirty="0" smtClean="0"/>
              <a:t>Hydrogen Peroxide</a:t>
            </a:r>
          </a:p>
          <a:p>
            <a:pPr lvl="1"/>
            <a:r>
              <a:rPr lang="en-US" sz="2400" dirty="0" smtClean="0"/>
              <a:t>Alcohols</a:t>
            </a:r>
            <a:endParaRPr lang="en-US" sz="2400" dirty="0" smtClean="0"/>
          </a:p>
          <a:p>
            <a:pPr lvl="1"/>
            <a:r>
              <a:rPr lang="en-US" sz="2400" dirty="0" err="1" smtClean="0"/>
              <a:t>Triclosan</a:t>
            </a:r>
            <a:endParaRPr lang="en-US" sz="2400" dirty="0" smtClean="0"/>
          </a:p>
          <a:p>
            <a:pPr lvl="1"/>
            <a:r>
              <a:rPr lang="en-US" sz="2400" dirty="0" smtClean="0"/>
              <a:t>Chlorine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noFill/>
          <a:ln w="57150">
            <a:noFill/>
          </a:ln>
        </p:spPr>
        <p:txBody>
          <a:bodyPr/>
          <a:lstStyle/>
          <a:p>
            <a:pPr defTabSz="912813"/>
            <a:r>
              <a:rPr lang="en-US" sz="2800" dirty="0" smtClean="0"/>
              <a:t>Disinfectants Are Not Cleaners - </a:t>
            </a:r>
            <a:r>
              <a:rPr lang="en-US" sz="2800" i="1" dirty="0" smtClean="0"/>
              <a:t>They are Pesticides!</a:t>
            </a:r>
            <a:endParaRPr lang="en-US" sz="2800" i="1" dirty="0"/>
          </a:p>
        </p:txBody>
      </p:sp>
      <p:sp>
        <p:nvSpPr>
          <p:cNvPr id="30723" name="Rectangle 37"/>
          <p:cNvSpPr>
            <a:spLocks noChangeArrowheads="1"/>
          </p:cNvSpPr>
          <p:nvPr/>
        </p:nvSpPr>
        <p:spPr bwMode="auto">
          <a:xfrm>
            <a:off x="228599" y="638175"/>
            <a:ext cx="8753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2400" b="1" i="1" dirty="0">
                <a:solidFill>
                  <a:srgbClr val="314E90"/>
                </a:solidFill>
                <a:latin typeface="Times New Roman" pitchFamily="18" charset="0"/>
              </a:rPr>
              <a:t>The active ingredients of disinfectants are among the most toxic chemicals used in custodial </a:t>
            </a:r>
            <a:r>
              <a:rPr lang="en-US" sz="2400" b="1" i="1" dirty="0" smtClean="0">
                <a:solidFill>
                  <a:srgbClr val="314E90"/>
                </a:solidFill>
                <a:latin typeface="Times New Roman" pitchFamily="18" charset="0"/>
              </a:rPr>
              <a:t>work</a:t>
            </a:r>
            <a:endParaRPr lang="en-US" sz="800" b="1" i="1" dirty="0">
              <a:solidFill>
                <a:srgbClr val="314E90"/>
              </a:solidFill>
              <a:latin typeface="Times New Roman" pitchFamily="18" charset="0"/>
            </a:endParaRPr>
          </a:p>
        </p:txBody>
      </p:sp>
      <p:sp>
        <p:nvSpPr>
          <p:cNvPr id="30724" name="Rectangle 38"/>
          <p:cNvSpPr>
            <a:spLocks noChangeArrowheads="1"/>
          </p:cNvSpPr>
          <p:nvPr/>
        </p:nvSpPr>
        <p:spPr bwMode="auto">
          <a:xfrm>
            <a:off x="1295400" y="6086475"/>
            <a:ext cx="784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1000" b="1" i="1" dirty="0">
                <a:solidFill>
                  <a:srgbClr val="000000"/>
                </a:solidFill>
                <a:latin typeface="Times New Roman" pitchFamily="18" charset="0"/>
              </a:rPr>
              <a:t>References: Cleaning for Health, INFORM and : H. </a:t>
            </a:r>
            <a:r>
              <a:rPr lang="en-US" sz="1000" b="1" i="1" dirty="0" err="1">
                <a:solidFill>
                  <a:srgbClr val="000000"/>
                </a:solidFill>
                <a:latin typeface="Times New Roman" pitchFamily="18" charset="0"/>
              </a:rPr>
              <a:t>Temkin</a:t>
            </a:r>
            <a:r>
              <a:rPr lang="en-US" sz="1000" b="1" i="1" dirty="0">
                <a:solidFill>
                  <a:srgbClr val="000000"/>
                </a:solidFill>
                <a:latin typeface="Times New Roman" pitchFamily="18" charset="0"/>
              </a:rPr>
              <a:t>, Disinfectant Overkill Tempts Managers, http://www.cmmonline.com</a:t>
            </a:r>
          </a:p>
        </p:txBody>
      </p:sp>
      <p:sp>
        <p:nvSpPr>
          <p:cNvPr id="30725" name="Rectangle 48"/>
          <p:cNvSpPr>
            <a:spLocks noChangeArrowheads="1"/>
          </p:cNvSpPr>
          <p:nvPr/>
        </p:nvSpPr>
        <p:spPr bwMode="auto">
          <a:xfrm>
            <a:off x="0" y="178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2813"/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123090" name="Group 210"/>
          <p:cNvGraphicFramePr>
            <a:graphicFrameLocks noGrp="1"/>
          </p:cNvGraphicFramePr>
          <p:nvPr/>
        </p:nvGraphicFramePr>
        <p:xfrm>
          <a:off x="85724" y="1469172"/>
          <a:ext cx="8963025" cy="4660265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105025"/>
              </a:tblGrid>
              <a:tr h="290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Ingredient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AB1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Hazard Characteristics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AB1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User Health Effects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AB1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Surfaces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AB138"/>
                    </a:solidFill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Quaternary Ammonium Chlorides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Corrosive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 &amp; skin burns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Asthma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Stains floor tile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Phenols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Toxic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 &amp; skin burns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 damage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Corrodes plastic surfaces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Sodium Hypochlorite (bleach)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Oxidizer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Reactive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 &amp; skin burns;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Vapors are a respiratory irritant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Corrodes metal surfaces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 Peroxide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Oxidizer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Reactive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 &amp; skin burns;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Vapors harmful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Corrodes metal surfaces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Alcohols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Flammable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Absorb thru skin;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Vapors are a respiratory irritant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Usually none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</a:rPr>
                        <a:t>Triclosan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Toxic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Endocrine disruptor of unusual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</a:rPr>
                        <a:t>Hand soaps, toothpaste; infused into consumer products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</a:rPr>
                        <a:t>Chlorine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Corrosive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Respiratory hazard, eye &amp; skin irritation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Health Effects of Common Disinfectants: General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Skin, eye, respiratory irritation</a:t>
            </a:r>
          </a:p>
          <a:p>
            <a:pPr eaLnBrk="1" hangingPunct="1"/>
            <a:r>
              <a:rPr lang="en-US" sz="2800" smtClean="0"/>
              <a:t>Asthma &amp; immune system hazards</a:t>
            </a:r>
          </a:p>
          <a:p>
            <a:pPr eaLnBrk="1" hangingPunct="1"/>
            <a:r>
              <a:rPr lang="en-US" sz="2800" smtClean="0"/>
              <a:t>Endocrine disruption/ reproductive hazards</a:t>
            </a:r>
          </a:p>
          <a:p>
            <a:pPr eaLnBrk="1" hangingPunct="1"/>
            <a:r>
              <a:rPr lang="en-US" sz="2800" smtClean="0"/>
              <a:t>Emerging subtle neural effects</a:t>
            </a:r>
          </a:p>
          <a:p>
            <a:pPr lvl="1" eaLnBrk="1" hangingPunct="1"/>
            <a:r>
              <a:rPr lang="en-US" sz="2400" smtClean="0"/>
              <a:t>Disruption of neuronal cell-signaling systems</a:t>
            </a:r>
          </a:p>
          <a:p>
            <a:pPr eaLnBrk="1" hangingPunct="1"/>
            <a:r>
              <a:rPr lang="en-US" sz="2800" smtClean="0"/>
              <a:t>Indoor air quality: </a:t>
            </a:r>
          </a:p>
          <a:p>
            <a:pPr lvl="1" eaLnBrk="1" hangingPunct="1"/>
            <a:r>
              <a:rPr lang="en-US" sz="2400" smtClean="0"/>
              <a:t>interactions with ambient air pollutants</a:t>
            </a:r>
          </a:p>
          <a:p>
            <a:pPr eaLnBrk="1" hangingPunct="1"/>
            <a:r>
              <a:rPr lang="en-US" sz="2800" smtClean="0"/>
              <a:t>Unknown: nano-silver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Health &amp; Environmental Effects of Actives: Specific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Triclosan</a:t>
            </a:r>
            <a:r>
              <a:rPr lang="en-US" sz="2400" dirty="0" smtClean="0"/>
              <a:t>/</a:t>
            </a:r>
            <a:r>
              <a:rPr lang="en-US" sz="2400" dirty="0" err="1" smtClean="0"/>
              <a:t>Triclocarban</a:t>
            </a:r>
            <a:endParaRPr lang="en-US" sz="24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Endocrine disruptor of unusual type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dirty="0" smtClean="0"/>
              <a:t>Enhances effects of testosterone and estrogen </a:t>
            </a:r>
            <a:r>
              <a:rPr lang="en-US" sz="1600" i="1" dirty="0" smtClean="0"/>
              <a:t>in vitro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Concentrates in </a:t>
            </a:r>
            <a:r>
              <a:rPr lang="en-US" sz="1800" dirty="0" err="1" smtClean="0"/>
              <a:t>biosolids</a:t>
            </a:r>
            <a:r>
              <a:rPr lang="en-US" sz="1800" dirty="0" smtClean="0"/>
              <a:t>, breaks down to dioxins with UV exposure (such as from use in crop fertilizer)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QACs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Skin irritation: contact dermatitis; occupational </a:t>
            </a:r>
            <a:r>
              <a:rPr lang="en-US" sz="1800" dirty="0" err="1" smtClean="0"/>
              <a:t>asthmagen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Immune adjuvant: enhances immune response to irritants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Reproductive hazard: causes genetic damage to reproductive cells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Bleach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Corrosive, respiratory hazard, eye &amp; skin irritation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Aerosols generally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Respiratory irritation enhanced by small particle size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Less effective in terms of disinfection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Health and Environment: Asthma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Asthma: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Known occupational hazard in medical settings from disinfectants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2007 EU Respiratory study claims 1-in-7 cases of asthma can be attributed to use of household cleaning sprays and air fresheners; asthma has tripled in Europe in the past 30 years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Pediatric asthma has increased 4.3% per year from 1980 to 1995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Indoor Air Quality (</a:t>
            </a:r>
            <a:r>
              <a:rPr lang="en-US" sz="2000" dirty="0" err="1" smtClean="0"/>
              <a:t>Nazaroff</a:t>
            </a:r>
            <a:r>
              <a:rPr lang="en-US" sz="2000" dirty="0" smtClean="0"/>
              <a:t>, UC Berkeley, CA Air Resources Board)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Cleaning agents and air fresheners contain chemicals that are Hazardous Air Pollutants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14E90"/>
                </a:solidFill>
              </a:rPr>
              <a:t>Exposures measured, and higher than expected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err="1" smtClean="0">
                <a:solidFill>
                  <a:srgbClr val="314E90"/>
                </a:solidFill>
              </a:rPr>
              <a:t>Terpenes</a:t>
            </a:r>
            <a:r>
              <a:rPr lang="en-US" sz="1600" dirty="0" smtClean="0">
                <a:solidFill>
                  <a:srgbClr val="314E90"/>
                </a:solidFill>
              </a:rPr>
              <a:t>: </a:t>
            </a:r>
            <a:r>
              <a:rPr lang="en-US" sz="1600" dirty="0" err="1" smtClean="0">
                <a:solidFill>
                  <a:srgbClr val="314E90"/>
                </a:solidFill>
              </a:rPr>
              <a:t>pinenes,d</a:t>
            </a:r>
            <a:r>
              <a:rPr lang="en-US" sz="1600" dirty="0" smtClean="0">
                <a:solidFill>
                  <a:srgbClr val="314E90"/>
                </a:solidFill>
              </a:rPr>
              <a:t>-limonene, </a:t>
            </a:r>
            <a:r>
              <a:rPr lang="en-US" sz="1600" dirty="0" err="1" smtClean="0">
                <a:solidFill>
                  <a:srgbClr val="314E90"/>
                </a:solidFill>
              </a:rPr>
              <a:t>terpinene</a:t>
            </a:r>
            <a:r>
              <a:rPr lang="en-US" sz="1600" dirty="0" smtClean="0">
                <a:solidFill>
                  <a:srgbClr val="314E90"/>
                </a:solidFill>
              </a:rPr>
              <a:t> (pine oil); also </a:t>
            </a:r>
            <a:r>
              <a:rPr lang="en-US" sz="1600" dirty="0" err="1" smtClean="0">
                <a:solidFill>
                  <a:srgbClr val="314E90"/>
                </a:solidFill>
              </a:rPr>
              <a:t>aldehydes</a:t>
            </a:r>
            <a:r>
              <a:rPr lang="en-US" sz="1600" dirty="0" smtClean="0">
                <a:solidFill>
                  <a:srgbClr val="314E90"/>
                </a:solidFill>
              </a:rPr>
              <a:t> (e.g. citronellal, geranial in fragrances)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400" dirty="0" smtClean="0">
                <a:solidFill>
                  <a:srgbClr val="6AB138"/>
                </a:solidFill>
              </a:rPr>
              <a:t>Reactions with ambient ozone to create secondary hazards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14E90"/>
                </a:solidFill>
              </a:rPr>
              <a:t>Hazards: poisonings from mixing bleach &amp; ammonia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14E90"/>
                </a:solidFill>
              </a:rPr>
              <a:t>Asthma, allergy, respiratory impacts from exposure to cleaning products, VOCs in home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400" dirty="0" smtClean="0">
                <a:solidFill>
                  <a:srgbClr val="6AB138"/>
                </a:solidFill>
              </a:rPr>
              <a:t>Glycol ethers, hydrocarbons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2813"/>
            <a:fld id="{52833268-BF33-44C0-A6E9-E6D51ECC9013}" type="slidenum"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pPr algn="r" defTabSz="912813"/>
              <a:t>15</a:t>
            </a:fld>
            <a:endParaRPr lang="en-US" sz="1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2133600" y="838200"/>
            <a:ext cx="6781800" cy="685800"/>
          </a:xfrm>
        </p:spPr>
        <p:txBody>
          <a:bodyPr/>
          <a:lstStyle/>
          <a:p>
            <a:pPr defTabSz="912813">
              <a:buFont typeface="Wingdings" pitchFamily="2" charset="2"/>
              <a:buNone/>
            </a:pPr>
            <a:r>
              <a:rPr lang="en-US">
                <a:solidFill>
                  <a:srgbClr val="FFFFFF"/>
                </a:solidFill>
              </a:rPr>
              <a:t>Health:  EPA Toxicity Rating (1-4)</a:t>
            </a:r>
          </a:p>
          <a:p>
            <a:pPr defTabSz="912813"/>
            <a:endParaRPr lang="en-US"/>
          </a:p>
        </p:txBody>
      </p:sp>
      <p:graphicFrame>
        <p:nvGraphicFramePr>
          <p:cNvPr id="104478" name="Group 30"/>
          <p:cNvGraphicFramePr>
            <a:graphicFrameLocks noGrp="1"/>
          </p:cNvGraphicFramePr>
          <p:nvPr/>
        </p:nvGraphicFramePr>
        <p:xfrm>
          <a:off x="1752600" y="1628775"/>
          <a:ext cx="7162800" cy="4544826"/>
        </p:xfrm>
        <a:graphic>
          <a:graphicData uri="http://schemas.openxmlformats.org/drawingml/2006/table">
            <a:tbl>
              <a:tblPr/>
              <a:tblGrid>
                <a:gridCol w="3148484"/>
                <a:gridCol w="4014316"/>
              </a:tblGrid>
              <a:tr h="104482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+mj-lt"/>
                        </a:rPr>
                        <a:t>Acute Toxicity Category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+mj-lt"/>
                        </a:rPr>
                        <a:t>Signal Word Required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9128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+mj-lt"/>
                        </a:rPr>
                        <a:t>Category 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D0000"/>
                          </a:solidFill>
                          <a:effectLst/>
                          <a:latin typeface="+mj-lt"/>
                        </a:rPr>
                        <a:t>Danger/Poison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8967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+mj-lt"/>
                        </a:rPr>
                        <a:t>Category II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+mj-lt"/>
                        </a:rPr>
                        <a:t>Warning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9128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+mj-lt"/>
                        </a:rPr>
                        <a:t>Category III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Caution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7873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+mj-lt"/>
                        </a:rPr>
                        <a:t>Category IV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+mj-lt"/>
                        </a:rPr>
                        <a:t>Caution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+mj-lt"/>
                        </a:rPr>
                        <a:t>(or none required if all routes are Cat IV)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 rot="10800000">
            <a:off x="476250" y="1628775"/>
            <a:ext cx="1143000" cy="4291384"/>
          </a:xfrm>
          <a:prstGeom prst="downArrow">
            <a:avLst/>
          </a:prstGeom>
          <a:gradFill flip="none" rotWithShape="1">
            <a:gsLst>
              <a:gs pos="39000">
                <a:schemeClr val="accent1">
                  <a:lumMod val="50000"/>
                  <a:alpha val="93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</a:rPr>
              <a:t>Toxicity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23056"/>
            <a:ext cx="9144000" cy="646113"/>
          </a:xfrm>
          <a:prstGeom prst="rect">
            <a:avLst/>
          </a:prstGeom>
          <a:solidFill>
            <a:srgbClr val="FFFFFF"/>
          </a:solidFill>
          <a:effectLst>
            <a:outerShdw dir="1980000" sx="2000" sy="2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314E90"/>
                </a:solidFill>
                <a:latin typeface="Times New Roman"/>
              </a:rPr>
              <a:t>Disinfectant  Selection: </a:t>
            </a:r>
            <a:r>
              <a:rPr lang="en-US" sz="3600" b="1" i="1" kern="0" dirty="0">
                <a:solidFill>
                  <a:srgbClr val="314E90"/>
                </a:solidFill>
                <a:latin typeface="Times New Roman"/>
              </a:rPr>
              <a:t>Ranking for Safety</a:t>
            </a:r>
            <a:endParaRPr lang="en-US" sz="2800" dirty="0">
              <a:solidFill>
                <a:srgbClr val="314E9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 idx="4294967295"/>
          </p:nvPr>
        </p:nvSpPr>
        <p:spPr>
          <a:xfrm>
            <a:off x="0" y="342900"/>
            <a:ext cx="9144000" cy="990600"/>
          </a:xfrm>
          <a:solidFill>
            <a:srgbClr val="FFFFFF"/>
          </a:solidFill>
        </p:spPr>
        <p:txBody>
          <a:bodyPr/>
          <a:lstStyle/>
          <a:p>
            <a:pPr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Select Products:  Disinfectant</a:t>
            </a:r>
            <a:br>
              <a:rPr lang="en-US" sz="4000" dirty="0">
                <a:latin typeface="+mj-lt"/>
                <a:ea typeface="+mj-ea"/>
                <a:cs typeface="+mj-cs"/>
              </a:rPr>
            </a:br>
            <a:r>
              <a:rPr lang="en-US" sz="3600" i="1" dirty="0">
                <a:latin typeface="+mj-lt"/>
                <a:ea typeface="+mj-ea"/>
                <a:cs typeface="+mj-cs"/>
              </a:rPr>
              <a:t>Hazardous Options - Bleach</a:t>
            </a:r>
          </a:p>
        </p:txBody>
      </p:sp>
      <p:sp>
        <p:nvSpPr>
          <p:cNvPr id="41989" name="Content Placeholder 2"/>
          <p:cNvSpPr>
            <a:spLocks noGrp="1"/>
          </p:cNvSpPr>
          <p:nvPr>
            <p:ph idx="4294967295"/>
          </p:nvPr>
        </p:nvSpPr>
        <p:spPr>
          <a:xfrm>
            <a:off x="609600" y="1752600"/>
            <a:ext cx="8534400" cy="4343400"/>
          </a:xfrm>
        </p:spPr>
        <p:txBody>
          <a:bodyPr/>
          <a:lstStyle/>
          <a:p>
            <a:r>
              <a:rPr lang="en-US" i="1" dirty="0"/>
              <a:t>Hazard Level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314E90"/>
                </a:solidFill>
              </a:rPr>
              <a:t>CDC Disinfection Level - </a:t>
            </a:r>
            <a:r>
              <a:rPr lang="en-GB" dirty="0">
                <a:solidFill>
                  <a:srgbClr val="314E90"/>
                </a:solidFill>
              </a:rPr>
              <a:t>Intermediate Level</a:t>
            </a:r>
            <a:endParaRPr lang="en-US" dirty="0">
              <a:solidFill>
                <a:srgbClr val="314E9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314E90"/>
                </a:solidFill>
              </a:rPr>
              <a:t>EPA Toxicity Category - </a:t>
            </a:r>
            <a:r>
              <a:rPr lang="en-GB" dirty="0">
                <a:solidFill>
                  <a:srgbClr val="314E90"/>
                </a:solidFill>
              </a:rPr>
              <a:t>Category I </a:t>
            </a:r>
            <a:endParaRPr lang="en-US" sz="1600" dirty="0">
              <a:solidFill>
                <a:srgbClr val="314E90"/>
              </a:solidFill>
            </a:endParaRPr>
          </a:p>
          <a:p>
            <a:r>
              <a:rPr lang="en-US" i="1" dirty="0"/>
              <a:t>Claims 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314E90"/>
                </a:solidFill>
              </a:rPr>
              <a:t>most bacteria and some viruses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314E90"/>
                </a:solidFill>
              </a:rPr>
              <a:t>registered as effective against HIV, HBV, H1N1 </a:t>
            </a:r>
            <a:r>
              <a:rPr lang="en-GB" dirty="0">
                <a:solidFill>
                  <a:srgbClr val="314E90"/>
                </a:solidFill>
              </a:rPr>
              <a:t>(Influenza A)</a:t>
            </a:r>
            <a:r>
              <a:rPr lang="en-US" dirty="0">
                <a:solidFill>
                  <a:srgbClr val="314E90"/>
                </a:solidFill>
              </a:rPr>
              <a:t>, MRSA, </a:t>
            </a:r>
            <a:r>
              <a:rPr lang="en-US" dirty="0" smtClean="0">
                <a:solidFill>
                  <a:srgbClr val="314E90"/>
                </a:solidFill>
              </a:rPr>
              <a:t>TB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2000" b="1" kern="0" dirty="0" smtClean="0">
                <a:latin typeface="Times New Roman"/>
              </a:rPr>
              <a:t>Note:  Can’t be stored longer than 3 months for disinfecting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2000" b="1" kern="0" dirty="0" smtClean="0">
                <a:latin typeface="Times New Roman"/>
              </a:rPr>
              <a:t>When diluted, only effective as a disinfectant for 24 hours</a:t>
            </a:r>
            <a:endParaRPr lang="en-US" sz="2800" b="1" dirty="0" smtClean="0"/>
          </a:p>
          <a:p>
            <a:pPr lvl="1">
              <a:spcBef>
                <a:spcPts val="1200"/>
              </a:spcBef>
              <a:buNone/>
            </a:pPr>
            <a:endParaRPr lang="en-US" dirty="0">
              <a:solidFill>
                <a:srgbClr val="314E90"/>
              </a:solidFill>
            </a:endParaRPr>
          </a:p>
          <a:p>
            <a:pPr lvl="1">
              <a:buFontTx/>
              <a:buNone/>
            </a:pPr>
            <a:endParaRPr lang="en-US" sz="2400" dirty="0">
              <a:solidFill>
                <a:srgbClr val="314E90"/>
              </a:solidFill>
            </a:endParaRPr>
          </a:p>
        </p:txBody>
      </p:sp>
      <p:pic>
        <p:nvPicPr>
          <p:cNvPr id="41991" name="Picture 9" descr="http://content.etilize.com/Large/1010066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7921" y="1164166"/>
            <a:ext cx="1176867" cy="117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Participants identify specific chemicals in the products they use and discuss the health and environmental implications</a:t>
            </a:r>
          </a:p>
          <a:p>
            <a:pPr lvl="1"/>
            <a:r>
              <a:rPr lang="en-US" dirty="0" smtClean="0"/>
              <a:t>Handout on common cleaning chemical ingredients - Inform</a:t>
            </a:r>
          </a:p>
          <a:p>
            <a:endParaRPr lang="en-US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9018" y="3611563"/>
            <a:ext cx="3724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Bathroom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People have heard all these stories about all the germs in bathrooms</a:t>
            </a:r>
          </a:p>
          <a:p>
            <a:pPr lvl="1"/>
            <a:r>
              <a:rPr lang="en-US" sz="2000" dirty="0" smtClean="0"/>
              <a:t>What is a good bathroom cleaning?</a:t>
            </a:r>
          </a:p>
          <a:p>
            <a:pPr lvl="1"/>
            <a:r>
              <a:rPr lang="en-US" sz="2000" dirty="0" smtClean="0"/>
              <a:t>In an institutional setting, using acidic toilet bowl cleaner "feels" so much safer and cleaner – is it?</a:t>
            </a:r>
          </a:p>
          <a:p>
            <a:pPr lvl="1"/>
            <a:r>
              <a:rPr lang="en-US" sz="2000" dirty="0" smtClean="0"/>
              <a:t>Lysol spray in air and on hard surfaces – Is it needed?  Does it work?  </a:t>
            </a:r>
          </a:p>
          <a:p>
            <a:pPr lvl="1"/>
            <a:r>
              <a:rPr lang="en-US" sz="2000" dirty="0" smtClean="0"/>
              <a:t>What if your worksite is cleaned 1X/week – what is best practices in the interim?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57150">
            <a:solidFill>
              <a:srgbClr val="000000"/>
            </a:solidFill>
          </a:ln>
          <a:effectLst>
            <a:outerShdw dist="35921" dir="2700000" algn="ctr" rotWithShape="0">
              <a:srgbClr val="336600"/>
            </a:outerShdw>
          </a:effectLst>
        </p:spPr>
        <p:txBody>
          <a:bodyPr lIns="0" tIns="0" rIns="0" bIns="0"/>
          <a:lstStyle/>
          <a:p>
            <a:r>
              <a:rPr lang="en-US" sz="3200" dirty="0"/>
              <a:t>Examples of Hazardous Ingredients</a:t>
            </a:r>
            <a:br>
              <a:rPr lang="en-US" sz="3200" dirty="0"/>
            </a:br>
            <a:r>
              <a:rPr lang="en-US" sz="3200" dirty="0"/>
              <a:t>in Cleaning Products</a:t>
            </a:r>
          </a:p>
        </p:txBody>
      </p:sp>
      <p:pic>
        <p:nvPicPr>
          <p:cNvPr id="8195" name="Picture 3" descr="j0104546[1]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924800" y="152400"/>
            <a:ext cx="914400" cy="909638"/>
          </a:xfrm>
          <a:noFill/>
        </p:spPr>
      </p:pic>
      <p:graphicFrame>
        <p:nvGraphicFramePr>
          <p:cNvPr id="121860" name="Group 4"/>
          <p:cNvGraphicFramePr>
            <a:graphicFrameLocks noGrp="1"/>
          </p:cNvGraphicFramePr>
          <p:nvPr/>
        </p:nvGraphicFramePr>
        <p:xfrm>
          <a:off x="228600" y="1704975"/>
          <a:ext cx="8610600" cy="4275732"/>
        </p:xfrm>
        <a:graphic>
          <a:graphicData uri="http://schemas.openxmlformats.org/drawingml/2006/table">
            <a:tbl>
              <a:tblPr/>
              <a:tblGrid>
                <a:gridCol w="2133600"/>
                <a:gridCol w="2286000"/>
                <a:gridCol w="1600200"/>
                <a:gridCol w="2590800"/>
              </a:tblGrid>
              <a:tr h="432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Product Type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AB1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Hazardous Ingredient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AB1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Hazardous Properties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AB1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Health Impact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AB138"/>
                    </a:solidFill>
                  </a:tcPr>
                </a:tc>
              </a:tr>
              <a:tr h="754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Carpet Spotter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Glass Cleaner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Restroom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Tetrachloroethlene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E9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Chlorinated solvent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Reproductive Hazard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Carcinogen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Carpet Spotter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Hydro-fluoric acid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Corrosive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Burns, could cause permanent damage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Carpet Cleaner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Restroom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Floor Stripper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Ethanolamines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(Di, Tri, Mono)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Corrosive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Combustible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Suspected Carcinogen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Toxic to person/fetus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Severe irritant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CNS depression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Carpet Cleaner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Glass Cleaner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Floor Stripper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2-Butoxyethanol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Flammable solvent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E90"/>
                          </a:solidFill>
                          <a:effectLst/>
                          <a:latin typeface="Arial" charset="0"/>
                        </a:rPr>
                        <a:t>Toxic to person/fetus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28" name="Picture 36" descr="j0104546[1]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152400"/>
            <a:ext cx="9144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cap="small" dirty="0" smtClean="0"/>
              <a:t>Agenda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cap="small" dirty="0" smtClean="0"/>
              <a:t>Green Cleaning workshop for institutional settings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cap="small" dirty="0" smtClean="0"/>
              <a:t>Tuesday, November 15, 2011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1600" b="1" dirty="0" smtClean="0"/>
              <a:t>Check-in  and Pre-survey (5 min)</a:t>
            </a:r>
            <a:endParaRPr lang="en-US" sz="1600" dirty="0" smtClean="0"/>
          </a:p>
          <a:p>
            <a:pPr lvl="0"/>
            <a:r>
              <a:rPr lang="en-US" sz="1600" b="1" dirty="0" smtClean="0"/>
              <a:t>Welcome and Introductions   (10 min)</a:t>
            </a:r>
            <a:endParaRPr lang="en-US" sz="1600" dirty="0" smtClean="0"/>
          </a:p>
          <a:p>
            <a:pPr lvl="0"/>
            <a:r>
              <a:rPr lang="en-US" sz="1600" b="1" dirty="0" smtClean="0"/>
              <a:t>What’s the problem with conventional cleaners? ( 35 min)</a:t>
            </a:r>
            <a:endParaRPr lang="en-US" sz="1600" dirty="0" smtClean="0"/>
          </a:p>
          <a:p>
            <a:pPr lvl="1"/>
            <a:r>
              <a:rPr lang="en-US" sz="1400" dirty="0" smtClean="0"/>
              <a:t>Pre-survey health effects</a:t>
            </a:r>
          </a:p>
          <a:p>
            <a:pPr lvl="1"/>
            <a:r>
              <a:rPr lang="en-US" sz="1400" dirty="0" smtClean="0"/>
              <a:t>Disinfection, sanitization and cleaning – what’s the difference?</a:t>
            </a:r>
          </a:p>
          <a:p>
            <a:pPr lvl="1"/>
            <a:r>
              <a:rPr lang="en-US" sz="1400" dirty="0" smtClean="0"/>
              <a:t>Health &amp; environmental problems associated with overuse and misuse of disinfectants </a:t>
            </a:r>
          </a:p>
          <a:p>
            <a:pPr lvl="1"/>
            <a:r>
              <a:rPr lang="en-US" sz="1400" dirty="0" smtClean="0"/>
              <a:t>MSDS sheet analysis from you worksite</a:t>
            </a:r>
          </a:p>
          <a:p>
            <a:pPr lvl="0"/>
            <a:r>
              <a:rPr lang="en-US" sz="1600" b="1" dirty="0" smtClean="0"/>
              <a:t>Breakout Session - key challenges/concerns in their workplace (15 min)</a:t>
            </a:r>
            <a:r>
              <a:rPr lang="en-US" sz="1600" dirty="0" smtClean="0"/>
              <a:t> </a:t>
            </a:r>
          </a:p>
          <a:p>
            <a:pPr lvl="0"/>
            <a:r>
              <a:rPr lang="en-US" sz="1600" b="1" dirty="0" smtClean="0"/>
              <a:t>Chemical-free Technology for Infection Control (35 min)</a:t>
            </a:r>
            <a:endParaRPr lang="en-US" sz="1600" dirty="0" smtClean="0"/>
          </a:p>
          <a:p>
            <a:pPr lvl="1"/>
            <a:r>
              <a:rPr lang="en-US" sz="1400" dirty="0" smtClean="0"/>
              <a:t>Microfiber cloths, steam vapor, electrolyzed water, </a:t>
            </a:r>
            <a:r>
              <a:rPr lang="en-US" sz="1400" dirty="0" err="1" smtClean="0"/>
              <a:t>ozonated</a:t>
            </a:r>
            <a:r>
              <a:rPr lang="en-US" sz="1400" dirty="0" smtClean="0"/>
              <a:t> water</a:t>
            </a:r>
          </a:p>
          <a:p>
            <a:pPr lvl="0"/>
            <a:r>
              <a:rPr lang="en-US" sz="1600" b="1" dirty="0" smtClean="0"/>
              <a:t>Green Cleaners (15 min)</a:t>
            </a:r>
            <a:endParaRPr lang="en-US" sz="1600" dirty="0" smtClean="0"/>
          </a:p>
          <a:p>
            <a:pPr lvl="1"/>
            <a:r>
              <a:rPr lang="en-US" sz="1400" dirty="0" smtClean="0"/>
              <a:t>How good are they?</a:t>
            </a:r>
          </a:p>
          <a:p>
            <a:pPr lvl="1"/>
            <a:r>
              <a:rPr lang="en-US" sz="1400" dirty="0" smtClean="0"/>
              <a:t>Third party certification (</a:t>
            </a:r>
            <a:r>
              <a:rPr lang="en-US" sz="1400" dirty="0" err="1" smtClean="0"/>
              <a:t>DfE</a:t>
            </a:r>
            <a:r>
              <a:rPr lang="en-US" sz="1400" dirty="0" smtClean="0"/>
              <a:t>, Green Seal, etc)</a:t>
            </a:r>
          </a:p>
          <a:p>
            <a:pPr lvl="1"/>
            <a:r>
              <a:rPr lang="en-US" sz="1400" dirty="0" smtClean="0"/>
              <a:t>EPP List</a:t>
            </a:r>
          </a:p>
          <a:p>
            <a:pPr lvl="1"/>
            <a:r>
              <a:rPr lang="en-US" sz="1400" dirty="0" smtClean="0"/>
              <a:t>Where to get more info</a:t>
            </a:r>
          </a:p>
          <a:p>
            <a:pPr lvl="0"/>
            <a:r>
              <a:rPr lang="en-US" sz="1600" b="1" dirty="0" smtClean="0"/>
              <a:t>Wrap Up &amp; Next Steps (5 min)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key challenges/concerns in the workplace</a:t>
            </a:r>
          </a:p>
          <a:p>
            <a:pPr lvl="1"/>
            <a:r>
              <a:rPr lang="en-US" dirty="0" smtClean="0"/>
              <a:t>When disinfection is necessary</a:t>
            </a:r>
          </a:p>
          <a:p>
            <a:pPr lvl="1"/>
            <a:r>
              <a:rPr lang="en-US" dirty="0" smtClean="0"/>
              <a:t>Proper disinfecting techniques</a:t>
            </a:r>
          </a:p>
          <a:p>
            <a:pPr lvl="1"/>
            <a:r>
              <a:rPr lang="en-US" dirty="0" smtClean="0"/>
              <a:t>The criteria for selecting safer disinfectants</a:t>
            </a:r>
          </a:p>
          <a:p>
            <a:endParaRPr lang="en-US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155369"/>
            <a:ext cx="2057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Procedure Should Provide Guidelines to the Following: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0622" y="1600200"/>
            <a:ext cx="4315178" cy="4525963"/>
          </a:xfrm>
        </p:spPr>
        <p:txBody>
          <a:bodyPr/>
          <a:lstStyle/>
          <a:p>
            <a:r>
              <a:rPr lang="en-US" sz="2400" dirty="0" smtClean="0"/>
              <a:t>Why disinfect?</a:t>
            </a:r>
          </a:p>
          <a:p>
            <a:r>
              <a:rPr lang="en-US" sz="2400" dirty="0" smtClean="0"/>
              <a:t>What surfaces and objects need disinfection?</a:t>
            </a:r>
          </a:p>
          <a:p>
            <a:r>
              <a:rPr lang="en-US" sz="2400" dirty="0" smtClean="0"/>
              <a:t>What is the schedule for disinfection?</a:t>
            </a:r>
          </a:p>
          <a:p>
            <a:r>
              <a:rPr lang="en-US" sz="2400" dirty="0" smtClean="0"/>
              <a:t>What are the least toxic and most effective products, processes, and equipment that can be used?</a:t>
            </a:r>
          </a:p>
          <a:p>
            <a:r>
              <a:rPr lang="en-US" sz="2400" dirty="0" smtClean="0"/>
              <a:t>Who should be doing the disinfecting?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92600" cy="4525963"/>
          </a:xfrm>
        </p:spPr>
        <p:txBody>
          <a:bodyPr/>
          <a:lstStyle/>
          <a:p>
            <a:r>
              <a:rPr lang="en-US" sz="2400" dirty="0" smtClean="0"/>
              <a:t>What information, training, and PPE do personnel need?</a:t>
            </a:r>
          </a:p>
          <a:p>
            <a:r>
              <a:rPr lang="en-US" sz="2400" dirty="0" smtClean="0"/>
              <a:t>How should workers and building occupants be protected during the process?</a:t>
            </a:r>
          </a:p>
          <a:p>
            <a:r>
              <a:rPr lang="en-US" sz="2400" dirty="0" smtClean="0"/>
              <a:t>What is the proper way to manage disinfectants and equipment?</a:t>
            </a:r>
          </a:p>
          <a:p>
            <a:r>
              <a:rPr lang="en-US" sz="2400" dirty="0" smtClean="0"/>
              <a:t>How should disinfectant products and by-products be disposed of?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Disinfect?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whether it is likely that the surface will come in contact with broken skin or mucous membranes.</a:t>
            </a:r>
          </a:p>
          <a:p>
            <a:r>
              <a:rPr lang="en-US" dirty="0" smtClean="0"/>
              <a:t>If a surface is contaminated with microbes, but no one is touching it, what would be the point of disinfecting it?</a:t>
            </a:r>
          </a:p>
          <a:p>
            <a:r>
              <a:rPr lang="en-US" dirty="0" smtClean="0"/>
              <a:t>Routine vs. Outbreak</a:t>
            </a:r>
          </a:p>
          <a:p>
            <a:r>
              <a:rPr lang="en-US" dirty="0" smtClean="0"/>
              <a:t>High Risk and High Touch areas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Compromise Effectiveness of Disinfectants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germ that you want to kill</a:t>
            </a:r>
          </a:p>
          <a:p>
            <a:r>
              <a:rPr lang="en-US" dirty="0" smtClean="0"/>
              <a:t>Materials on the surface to be disinfected</a:t>
            </a:r>
          </a:p>
          <a:p>
            <a:r>
              <a:rPr lang="en-US" dirty="0" smtClean="0"/>
              <a:t>Cross contamination issues</a:t>
            </a:r>
          </a:p>
          <a:p>
            <a:r>
              <a:rPr lang="en-US" dirty="0" smtClean="0"/>
              <a:t>Concentration and quantity of product</a:t>
            </a:r>
          </a:p>
          <a:p>
            <a:r>
              <a:rPr lang="en-US" dirty="0" smtClean="0"/>
              <a:t>Contact time </a:t>
            </a:r>
          </a:p>
          <a:p>
            <a:r>
              <a:rPr lang="en-US" dirty="0" smtClean="0"/>
              <a:t>Appropriate temperature </a:t>
            </a:r>
          </a:p>
          <a:p>
            <a:r>
              <a:rPr lang="en-US" dirty="0" smtClean="0"/>
              <a:t>Compatibility and affects on fabric and metal</a:t>
            </a:r>
          </a:p>
          <a:p>
            <a:r>
              <a:rPr lang="en-US" dirty="0" smtClean="0"/>
              <a:t>Shelf life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85925"/>
            <a:ext cx="4040188" cy="4440238"/>
          </a:xfrm>
        </p:spPr>
        <p:txBody>
          <a:bodyPr/>
          <a:lstStyle/>
          <a:p>
            <a:r>
              <a:rPr lang="en-US" dirty="0" smtClean="0"/>
              <a:t>Cleaning, sanitizing and disinfecting not the same</a:t>
            </a:r>
          </a:p>
          <a:p>
            <a:r>
              <a:rPr lang="en-US" dirty="0" smtClean="0"/>
              <a:t>Lack of information on newer chemical-free technologies </a:t>
            </a:r>
          </a:p>
          <a:p>
            <a:r>
              <a:rPr lang="en-US" dirty="0" smtClean="0"/>
              <a:t>Years of using the same product – uncomfortable changing </a:t>
            </a:r>
          </a:p>
          <a:p>
            <a:r>
              <a:rPr lang="en-US" dirty="0" smtClean="0"/>
              <a:t>Perception that environmentally preferable cleaners are less effective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685925"/>
            <a:ext cx="4041775" cy="4440238"/>
          </a:xfrm>
        </p:spPr>
        <p:txBody>
          <a:bodyPr/>
          <a:lstStyle/>
          <a:p>
            <a:r>
              <a:rPr lang="en-US" dirty="0" smtClean="0"/>
              <a:t>Lack of training on correct usage and storage of chemicals </a:t>
            </a:r>
          </a:p>
          <a:p>
            <a:r>
              <a:rPr lang="en-US" dirty="0" smtClean="0"/>
              <a:t>Staff bringing their own supplies to use at the workplace </a:t>
            </a:r>
          </a:p>
          <a:p>
            <a:r>
              <a:rPr lang="en-US" dirty="0" smtClean="0"/>
              <a:t>Hard to read MSDS sheets</a:t>
            </a:r>
          </a:p>
          <a:p>
            <a:pPr lvl="1"/>
            <a:r>
              <a:rPr lang="en-US" dirty="0" smtClean="0"/>
              <a:t>They don’t have all the info anyway</a:t>
            </a:r>
          </a:p>
          <a:p>
            <a:pPr lvl="1"/>
            <a:r>
              <a:rPr lang="en-US" dirty="0" smtClean="0"/>
              <a:t>Ask for a Technical </a:t>
            </a:r>
            <a:r>
              <a:rPr lang="en-US" smtClean="0"/>
              <a:t>Data Sheet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“Chemical-free” Technology for Infection Control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7000875" cy="4525963"/>
          </a:xfrm>
        </p:spPr>
        <p:txBody>
          <a:bodyPr/>
          <a:lstStyle/>
          <a:p>
            <a:r>
              <a:rPr lang="en-US" dirty="0" smtClean="0"/>
              <a:t>Microfiber cloths   </a:t>
            </a:r>
          </a:p>
          <a:p>
            <a:pPr lvl="1"/>
            <a:r>
              <a:rPr lang="en-US" dirty="0" smtClean="0"/>
              <a:t>How they can clean better</a:t>
            </a:r>
          </a:p>
          <a:p>
            <a:pPr lvl="2"/>
            <a:r>
              <a:rPr lang="en-US" dirty="0" smtClean="0">
                <a:solidFill>
                  <a:srgbClr val="314E90"/>
                </a:solidFill>
              </a:rPr>
              <a:t>Fibers are split to expose a higher surface area</a:t>
            </a:r>
          </a:p>
          <a:p>
            <a:pPr lvl="2"/>
            <a:r>
              <a:rPr lang="en-US" dirty="0" smtClean="0">
                <a:solidFill>
                  <a:srgbClr val="314E90"/>
                </a:solidFill>
              </a:rPr>
              <a:t>Leaves room for things like dirt and grime to fit into these pockets</a:t>
            </a:r>
          </a:p>
          <a:p>
            <a:pPr lvl="2"/>
            <a:r>
              <a:rPr lang="en-US" dirty="0" smtClean="0">
                <a:solidFill>
                  <a:srgbClr val="314E90"/>
                </a:solidFill>
              </a:rPr>
              <a:t>Unlike ordinary cotton towels that move, or push, the dirt and dust from one point to another, Microfiber actually gets underneath the dirt and lifts it from the surface</a:t>
            </a:r>
          </a:p>
          <a:p>
            <a:pPr lvl="3"/>
            <a:r>
              <a:rPr lang="en-US" dirty="0" smtClean="0"/>
              <a:t>The fibers collect the bacteria and dirt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7146085" y="1906916"/>
            <a:ext cx="1791221" cy="1297630"/>
            <a:chOff x="7318056" y="775324"/>
            <a:chExt cx="1791221" cy="1297630"/>
          </a:xfrm>
        </p:grpSpPr>
        <p:sp>
          <p:nvSpPr>
            <p:cNvPr id="12" name="32-Point Star 11"/>
            <p:cNvSpPr/>
            <p:nvPr/>
          </p:nvSpPr>
          <p:spPr>
            <a:xfrm>
              <a:off x="7318056" y="775324"/>
              <a:ext cx="1438275" cy="1233488"/>
            </a:xfrm>
            <a:prstGeom prst="star32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microfiber</a:t>
              </a:r>
              <a:endParaRPr lang="en-US" sz="1050" dirty="0"/>
            </a:p>
          </p:txBody>
        </p:sp>
        <p:sp>
          <p:nvSpPr>
            <p:cNvPr id="14" name="Oval 13"/>
            <p:cNvSpPr/>
            <p:nvPr/>
          </p:nvSpPr>
          <p:spPr>
            <a:xfrm flipV="1">
              <a:off x="7458075" y="187483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V="1">
              <a:off x="7587615" y="1810692"/>
              <a:ext cx="45719" cy="641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V="1">
              <a:off x="7717156" y="1856411"/>
              <a:ext cx="45719" cy="641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V="1">
              <a:off x="7762875" y="1920553"/>
              <a:ext cx="45719" cy="641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V="1">
              <a:off x="8021956" y="1984695"/>
              <a:ext cx="45719" cy="641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V="1">
              <a:off x="7976237" y="1944670"/>
              <a:ext cx="45719" cy="641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flipV="1">
              <a:off x="7808594" y="1944670"/>
              <a:ext cx="45719" cy="641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flipV="1">
              <a:off x="8067675" y="1952624"/>
              <a:ext cx="45719" cy="641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flipV="1">
              <a:off x="8113394" y="2008812"/>
              <a:ext cx="45719" cy="641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V="1">
              <a:off x="8244408" y="1988840"/>
              <a:ext cx="45719" cy="641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V="1">
              <a:off x="8388424" y="191683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V="1">
              <a:off x="8388424" y="191683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8532440" y="184482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8342705" y="188404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8522539" y="195294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V="1">
              <a:off x="8388424" y="198884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V="1">
              <a:off x="8437244" y="19986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V="1">
              <a:off x="8568258" y="19786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V="1">
              <a:off x="8463913" y="18905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V="1">
              <a:off x="8441053" y="182911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V="1">
              <a:off x="8159113" y="19069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V="1">
              <a:off x="8617789" y="196246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V="1">
              <a:off x="8532494" y="20081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V="1">
              <a:off x="8663508" y="198821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V="1">
              <a:off x="8722564" y="198151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V="1">
              <a:off x="8637269" y="202723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V="1">
              <a:off x="8768283" y="200726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V="1">
              <a:off x="8808289" y="195294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V="1">
              <a:off x="8722994" y="19986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V="1">
              <a:off x="8854008" y="19786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V="1">
              <a:off x="8578494" y="1859681"/>
              <a:ext cx="6519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V="1">
              <a:off x="8578494" y="1859681"/>
              <a:ext cx="6519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V="1">
              <a:off x="8722510" y="1787673"/>
              <a:ext cx="6519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flipV="1">
              <a:off x="8712609" y="1895789"/>
              <a:ext cx="6519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flipV="1">
              <a:off x="8578494" y="1931689"/>
              <a:ext cx="6519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flipV="1">
              <a:off x="8627314" y="1941508"/>
              <a:ext cx="6519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flipV="1">
              <a:off x="8758328" y="1921536"/>
              <a:ext cx="6519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V="1">
              <a:off x="8653983" y="1833392"/>
              <a:ext cx="6519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flipV="1">
              <a:off x="8631123" y="1771964"/>
              <a:ext cx="6519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V="1">
              <a:off x="8807859" y="1905314"/>
              <a:ext cx="6519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V="1">
              <a:off x="8722564" y="1951033"/>
              <a:ext cx="6519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V="1">
              <a:off x="8853578" y="1931061"/>
              <a:ext cx="6519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flipV="1">
              <a:off x="8912634" y="1924364"/>
              <a:ext cx="6519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V="1">
              <a:off x="8827339" y="1970083"/>
              <a:ext cx="6519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flipV="1">
              <a:off x="8958353" y="1950111"/>
              <a:ext cx="6519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flipV="1">
              <a:off x="8998359" y="1895789"/>
              <a:ext cx="6519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flipV="1">
              <a:off x="8913064" y="1941508"/>
              <a:ext cx="6519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flipV="1">
              <a:off x="9044078" y="1921536"/>
              <a:ext cx="6519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 flipV="1">
              <a:off x="8096250" y="84613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 flipV="1">
              <a:off x="8225790" y="781992"/>
              <a:ext cx="45719" cy="641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 flipV="1">
              <a:off x="8355331" y="827711"/>
              <a:ext cx="45719" cy="641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 flipV="1">
              <a:off x="8446769" y="915970"/>
              <a:ext cx="45719" cy="641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 flipV="1">
              <a:off x="7486650" y="9794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 flipV="1">
              <a:off x="7616190" y="915342"/>
              <a:ext cx="45719" cy="641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 flipV="1">
              <a:off x="7722871" y="846134"/>
              <a:ext cx="45719" cy="641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 flipV="1">
              <a:off x="7814309" y="795640"/>
              <a:ext cx="45719" cy="641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312864" y="3317081"/>
            <a:ext cx="1767838" cy="1183824"/>
            <a:chOff x="7312864" y="3317081"/>
            <a:chExt cx="1767838" cy="1183824"/>
          </a:xfrm>
        </p:grpSpPr>
        <p:grpSp>
          <p:nvGrpSpPr>
            <p:cNvPr id="138" name="Group 137"/>
            <p:cNvGrpSpPr/>
            <p:nvPr/>
          </p:nvGrpSpPr>
          <p:grpSpPr>
            <a:xfrm>
              <a:off x="7312864" y="3317081"/>
              <a:ext cx="1767838" cy="1183824"/>
              <a:chOff x="7312864" y="3317081"/>
              <a:chExt cx="1767838" cy="1183824"/>
            </a:xfrm>
          </p:grpSpPr>
          <p:sp>
            <p:nvSpPr>
              <p:cNvPr id="13" name="Dodecagon 12"/>
              <p:cNvSpPr/>
              <p:nvPr/>
            </p:nvSpPr>
            <p:spPr>
              <a:xfrm>
                <a:off x="7318056" y="3317081"/>
                <a:ext cx="1285875" cy="1078706"/>
              </a:xfrm>
              <a:prstGeom prst="dodecagon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51872B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 flipV="1">
                <a:off x="8483674" y="423140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flipV="1">
                <a:off x="8483674" y="423140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flipV="1">
                <a:off x="8627690" y="415939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 flipV="1">
                <a:off x="8617789" y="426751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flipV="1">
                <a:off x="8483674" y="430341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flipV="1">
                <a:off x="8532494" y="431323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flipV="1">
                <a:off x="8663508" y="42932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flipV="1">
                <a:off x="8559163" y="420511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flipV="1">
                <a:off x="8536303" y="414369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flipV="1">
                <a:off x="8713039" y="427704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flipV="1">
                <a:off x="8627744" y="432275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 flipV="1">
                <a:off x="8758758" y="430278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 flipV="1">
                <a:off x="8817814" y="429609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 flipV="1">
                <a:off x="8732519" y="434180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 flipV="1">
                <a:off x="8863533" y="432183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 flipV="1">
                <a:off x="8903539" y="426751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 flipV="1">
                <a:off x="8818244" y="431323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 flipV="1">
                <a:off x="8949258" y="42932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 flipV="1">
                <a:off x="8569399" y="412663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 flipV="1">
                <a:off x="8569399" y="412663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 flipV="1">
                <a:off x="8713415" y="405462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 flipV="1">
                <a:off x="8703514" y="416274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 flipV="1">
                <a:off x="8569399" y="419864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 flipV="1">
                <a:off x="8618219" y="420845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 flipV="1">
                <a:off x="8749233" y="418848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 flipV="1">
                <a:off x="8644888" y="410034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 flipV="1">
                <a:off x="8622028" y="403891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 flipV="1">
                <a:off x="8798764" y="417226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 flipV="1">
                <a:off x="8713469" y="421798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 flipV="1">
                <a:off x="8844483" y="419801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 flipV="1">
                <a:off x="8903539" y="419131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 flipV="1">
                <a:off x="8818244" y="423703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 flipV="1">
                <a:off x="8949258" y="42170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 flipV="1">
                <a:off x="8989264" y="416274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 flipV="1">
                <a:off x="8903969" y="420845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 flipV="1">
                <a:off x="9034983" y="418848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 flipV="1">
                <a:off x="8311083" y="44075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 flipV="1">
                <a:off x="8351089" y="435324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 flipV="1">
                <a:off x="8396808" y="437898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 flipV="1">
                <a:off x="8351089" y="427704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 flipV="1">
                <a:off x="8396808" y="430278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 flipV="1">
                <a:off x="8436814" y="424846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 flipV="1">
                <a:off x="8351519" y="429418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 flipV="1">
                <a:off x="8482533" y="427421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 flipV="1">
                <a:off x="7610475" y="439895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 flipV="1">
                <a:off x="7312864" y="432466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 flipV="1">
                <a:off x="7358583" y="435041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 flipV="1">
                <a:off x="7312864" y="424846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 flipV="1">
                <a:off x="7358583" y="427421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 flipV="1">
                <a:off x="7398589" y="421989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 flipV="1">
                <a:off x="7313294" y="426560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 flipV="1">
                <a:off x="7444308" y="424563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 flipV="1">
                <a:off x="7436259" y="4353239"/>
                <a:ext cx="6519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 flipV="1">
                <a:off x="7481978" y="4378986"/>
                <a:ext cx="6519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 flipV="1">
                <a:off x="7521984" y="4324664"/>
                <a:ext cx="6519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 flipV="1">
                <a:off x="7436689" y="4370383"/>
                <a:ext cx="6519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 flipV="1">
                <a:off x="7567703" y="4350411"/>
                <a:ext cx="6519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 flipV="1">
                <a:off x="7712484" y="4410389"/>
                <a:ext cx="6519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 flipV="1">
                <a:off x="7758203" y="4436136"/>
                <a:ext cx="6519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 flipV="1">
                <a:off x="7798209" y="4381814"/>
                <a:ext cx="6519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 flipV="1">
                <a:off x="7712914" y="4427533"/>
                <a:ext cx="6519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 flipV="1">
                <a:off x="7843928" y="4407561"/>
                <a:ext cx="6519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 flipV="1">
                <a:off x="7931559" y="4429439"/>
                <a:ext cx="6519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 flipV="1">
                <a:off x="7977278" y="4455186"/>
                <a:ext cx="6519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 flipV="1">
                <a:off x="8017284" y="4400864"/>
                <a:ext cx="6519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 flipV="1">
                <a:off x="7931989" y="4446583"/>
                <a:ext cx="6519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 flipV="1">
                <a:off x="8063003" y="4426611"/>
                <a:ext cx="6519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7426993" y="3698833"/>
              <a:ext cx="11005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  <a:latin typeface="+mj-lt"/>
                </a:rPr>
                <a:t>Traditional fiber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Microfiber Study Results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66874"/>
            <a:ext cx="8534400" cy="4486275"/>
          </a:xfrm>
        </p:spPr>
        <p:txBody>
          <a:bodyPr/>
          <a:lstStyle/>
          <a:p>
            <a:pPr marL="341313" indent="-341313"/>
            <a:r>
              <a:rPr lang="en-US" dirty="0"/>
              <a:t>UC Davis Medical Center </a:t>
            </a:r>
            <a:r>
              <a:rPr lang="en-US" dirty="0" smtClean="0"/>
              <a:t>study </a:t>
            </a:r>
            <a:r>
              <a:rPr lang="en-US" dirty="0"/>
              <a:t>found that initiating a microfiber mopping system resulted in the following cost benefits: </a:t>
            </a:r>
          </a:p>
          <a:p>
            <a:pPr marL="741363" lvl="1" indent="-284163"/>
            <a:r>
              <a:rPr lang="en-US" dirty="0"/>
              <a:t>60% lifetime cost savings for mops </a:t>
            </a:r>
          </a:p>
          <a:p>
            <a:pPr marL="741363" lvl="1" indent="-284163"/>
            <a:r>
              <a:rPr lang="en-US" dirty="0"/>
              <a:t>95% reduction in chemical and water usage associated with mopping tasks </a:t>
            </a:r>
          </a:p>
          <a:p>
            <a:pPr marL="741363" lvl="1" indent="-284163"/>
            <a:r>
              <a:rPr lang="en-US" dirty="0"/>
              <a:t>20% labor savings per day </a:t>
            </a:r>
            <a:endParaRPr lang="en-US" dirty="0" smtClean="0"/>
          </a:p>
          <a:p>
            <a:pPr marL="341313" indent="-284163"/>
            <a:r>
              <a:rPr lang="en-US" dirty="0" smtClean="0"/>
              <a:t>The Sustainable Hospitals Project at the UMass Lowell found similar cost savings</a:t>
            </a:r>
          </a:p>
          <a:p>
            <a:pPr marL="341313" indent="-284163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Microfiber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94889" cy="4525963"/>
          </a:xfrm>
        </p:spPr>
        <p:txBody>
          <a:bodyPr/>
          <a:lstStyle/>
          <a:p>
            <a:r>
              <a:rPr lang="en-US" dirty="0" smtClean="0"/>
              <a:t>Do not use soaps, detergents, cleaners or degreasers</a:t>
            </a:r>
          </a:p>
          <a:p>
            <a:pPr lvl="1"/>
            <a:r>
              <a:rPr lang="en-US" dirty="0" smtClean="0"/>
              <a:t>Chemicals will prevent the towel from working</a:t>
            </a:r>
          </a:p>
          <a:p>
            <a:r>
              <a:rPr lang="en-US" dirty="0" smtClean="0"/>
              <a:t>When towel gets dirty rinse with cool to lukewarm water</a:t>
            </a:r>
          </a:p>
          <a:p>
            <a:pPr lvl="1"/>
            <a:r>
              <a:rPr lang="en-US" dirty="0" smtClean="0"/>
              <a:t>Swish the towel around in the water</a:t>
            </a:r>
          </a:p>
          <a:p>
            <a:pPr lvl="1"/>
            <a:r>
              <a:rPr lang="en-US" dirty="0" smtClean="0"/>
              <a:t>Then dunk it in and out of the water several times</a:t>
            </a:r>
          </a:p>
          <a:p>
            <a:r>
              <a:rPr lang="en-US" dirty="0" smtClean="0"/>
              <a:t>Hang it to dry and it can be re-used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Microfiber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When towel gets really dirty and won’t rinse clean, the towel can be machine-washed</a:t>
            </a:r>
          </a:p>
          <a:p>
            <a:pPr lvl="1"/>
            <a:r>
              <a:rPr lang="en-US" sz="2000" dirty="0" smtClean="0"/>
              <a:t>NEVER use hot water with a microfiber towel</a:t>
            </a:r>
          </a:p>
          <a:p>
            <a:pPr lvl="2"/>
            <a:r>
              <a:rPr lang="en-US" sz="1800" dirty="0" smtClean="0"/>
              <a:t>Fibers will shrink and not work as well (the tiny channels close up)</a:t>
            </a:r>
          </a:p>
          <a:p>
            <a:r>
              <a:rPr lang="en-US" sz="2400" dirty="0" smtClean="0"/>
              <a:t>NEVER expose the microfiber towel to heat</a:t>
            </a:r>
          </a:p>
          <a:p>
            <a:pPr lvl="1"/>
            <a:r>
              <a:rPr lang="en-US" sz="2000" dirty="0" smtClean="0"/>
              <a:t>Use the coolest setting on the dryer</a:t>
            </a:r>
          </a:p>
          <a:p>
            <a:pPr lvl="1"/>
            <a:r>
              <a:rPr lang="en-US" sz="2000" dirty="0" smtClean="0"/>
              <a:t>Don’t iron it </a:t>
            </a:r>
          </a:p>
          <a:p>
            <a:pPr lvl="1"/>
            <a:r>
              <a:rPr lang="en-US" sz="2000" dirty="0" smtClean="0"/>
              <a:t>Don’t use it on hot objects</a:t>
            </a:r>
          </a:p>
          <a:p>
            <a:r>
              <a:rPr lang="en-US" sz="2400" dirty="0" smtClean="0"/>
              <a:t>NEVER wash a microfiber towel with regular terry cloth towels, socks or other items that shed a lot of lint </a:t>
            </a:r>
          </a:p>
          <a:p>
            <a:pPr lvl="1"/>
            <a:r>
              <a:rPr lang="en-US" sz="2000" dirty="0" smtClean="0"/>
              <a:t>Microfiber towel will pick up the lint from cotton towels and get clogged up</a:t>
            </a:r>
            <a:endParaRPr lang="en-US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“Chemical-free” Technology for Infection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Steam-vapor</a:t>
            </a:r>
          </a:p>
          <a:p>
            <a:pPr lvl="1"/>
            <a:r>
              <a:rPr lang="en-US" sz="2000" dirty="0" smtClean="0"/>
              <a:t>Cleans wide range of surfaces and soils</a:t>
            </a:r>
          </a:p>
          <a:p>
            <a:pPr lvl="1"/>
            <a:r>
              <a:rPr lang="en-US" sz="2000" dirty="0" smtClean="0"/>
              <a:t>Disinfects well</a:t>
            </a:r>
          </a:p>
          <a:p>
            <a:pPr lvl="1"/>
            <a:r>
              <a:rPr lang="en-US" sz="2000" dirty="0" smtClean="0"/>
              <a:t>Uses only water</a:t>
            </a:r>
          </a:p>
          <a:p>
            <a:r>
              <a:rPr lang="en-US" sz="2400" dirty="0" smtClean="0"/>
              <a:t>Electrolyzed Water</a:t>
            </a:r>
          </a:p>
          <a:p>
            <a:pPr lvl="1"/>
            <a:r>
              <a:rPr lang="en-US" sz="2000" dirty="0" smtClean="0"/>
              <a:t>Cleans light soils well</a:t>
            </a:r>
          </a:p>
          <a:p>
            <a:pPr lvl="1"/>
            <a:r>
              <a:rPr lang="en-US" sz="2000" dirty="0" smtClean="0"/>
              <a:t>Potential for disinfecting - testing on-going at TURI Lab</a:t>
            </a:r>
          </a:p>
          <a:p>
            <a:pPr lvl="1"/>
            <a:r>
              <a:rPr lang="en-US" sz="2000" dirty="0" smtClean="0"/>
              <a:t>Uses only water</a:t>
            </a:r>
          </a:p>
          <a:p>
            <a:r>
              <a:rPr lang="en-US" sz="2400" dirty="0" err="1" smtClean="0"/>
              <a:t>Ozonated</a:t>
            </a:r>
            <a:r>
              <a:rPr lang="en-US" sz="2400" dirty="0" smtClean="0"/>
              <a:t> Water</a:t>
            </a:r>
          </a:p>
          <a:p>
            <a:pPr lvl="1"/>
            <a:r>
              <a:rPr lang="en-US" sz="2000" dirty="0" smtClean="0"/>
              <a:t>Cleans some soils well</a:t>
            </a:r>
          </a:p>
          <a:p>
            <a:pPr lvl="1"/>
            <a:r>
              <a:rPr lang="en-US" sz="2000" dirty="0" smtClean="0"/>
              <a:t>Testing for disinfecting planned at TURI Lab</a:t>
            </a:r>
          </a:p>
          <a:p>
            <a:pPr lvl="1"/>
            <a:r>
              <a:rPr lang="en-US" sz="2000" dirty="0" smtClean="0"/>
              <a:t>Uses only water</a:t>
            </a:r>
            <a:endParaRPr lang="en-US" sz="2000" dirty="0"/>
          </a:p>
        </p:txBody>
      </p:sp>
      <p:pic>
        <p:nvPicPr>
          <p:cNvPr id="4" name="Picture 3" descr="Katie at 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022" y="995341"/>
            <a:ext cx="1722030" cy="2594525"/>
          </a:xfrm>
          <a:prstGeom prst="rect">
            <a:avLst/>
          </a:prstGeom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7052" y="4563358"/>
            <a:ext cx="2286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9506" y="2088444"/>
            <a:ext cx="1113652" cy="171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 with Conventional Cleaners?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84" charset="0"/>
              <a:buChar char="•"/>
            </a:pPr>
            <a:r>
              <a:rPr lang="en-US" dirty="0" smtClean="0">
                <a:solidFill>
                  <a:srgbClr val="314E90"/>
                </a:solidFill>
              </a:rPr>
              <a:t>Have any of you had adverse reactions to cleaning chemicals used in the workplace or at home?</a:t>
            </a:r>
          </a:p>
          <a:p>
            <a:pPr marL="342900" lvl="1" indent="-342900">
              <a:buFont typeface="Arial" pitchFamily="84" charset="0"/>
              <a:buChar char="•"/>
            </a:pPr>
            <a:r>
              <a:rPr lang="en-US" dirty="0" smtClean="0">
                <a:solidFill>
                  <a:srgbClr val="314E90"/>
                </a:solidFill>
              </a:rPr>
              <a:t>Health and environmental impacts of common cleaning product ingredients</a:t>
            </a:r>
          </a:p>
          <a:p>
            <a:pPr marL="742950" lvl="2" indent="-342900"/>
            <a:r>
              <a:rPr lang="en-US" dirty="0" smtClean="0"/>
              <a:t>Health effects have you experienced from cleaners</a:t>
            </a:r>
          </a:p>
          <a:p>
            <a:pPr marL="1200150" lvl="3" indent="-342900"/>
            <a:r>
              <a:rPr lang="en-US" dirty="0" smtClean="0">
                <a:solidFill>
                  <a:srgbClr val="314E90"/>
                </a:solidFill>
              </a:rPr>
              <a:t>Surveys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Cleaners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good are they? </a:t>
            </a:r>
          </a:p>
          <a:p>
            <a:r>
              <a:rPr lang="en-US" dirty="0" smtClean="0"/>
              <a:t>Where to get more information</a:t>
            </a:r>
          </a:p>
          <a:p>
            <a:pPr lvl="1"/>
            <a:r>
              <a:rPr lang="en-US" dirty="0" smtClean="0"/>
              <a:t>Third party certification</a:t>
            </a:r>
          </a:p>
          <a:p>
            <a:pPr lvl="1"/>
            <a:r>
              <a:rPr lang="en-US" dirty="0" smtClean="0"/>
              <a:t>EPP List</a:t>
            </a:r>
          </a:p>
          <a:p>
            <a:pPr lvl="1"/>
            <a:r>
              <a:rPr lang="en-US" dirty="0" smtClean="0"/>
              <a:t>TURI Lab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Good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10-15 Years ago - hit or miss if they worked</a:t>
            </a:r>
          </a:p>
          <a:p>
            <a:pPr lvl="1"/>
            <a:r>
              <a:rPr lang="en-US" dirty="0" smtClean="0"/>
              <a:t>Created negative image for green products</a:t>
            </a:r>
          </a:p>
          <a:p>
            <a:r>
              <a:rPr lang="en-US" dirty="0" smtClean="0"/>
              <a:t>Green cleaners of today are much improved</a:t>
            </a:r>
          </a:p>
          <a:p>
            <a:pPr lvl="1"/>
            <a:r>
              <a:rPr lang="en-US" dirty="0" smtClean="0"/>
              <a:t>On par or exceed traditional products</a:t>
            </a:r>
          </a:p>
          <a:p>
            <a:pPr lvl="1"/>
            <a:r>
              <a:rPr lang="en-US" dirty="0" smtClean="0"/>
              <a:t>Still need to pilot test products to see if they work for you</a:t>
            </a:r>
          </a:p>
          <a:p>
            <a:pPr lvl="2"/>
            <a:r>
              <a:rPr lang="en-US" dirty="0" smtClean="0">
                <a:solidFill>
                  <a:srgbClr val="314E90"/>
                </a:solidFill>
              </a:rPr>
              <a:t>TURI Lab can help</a:t>
            </a:r>
          </a:p>
          <a:p>
            <a:pPr lvl="3"/>
            <a:r>
              <a:rPr lang="en-US" dirty="0" smtClean="0">
                <a:solidFill>
                  <a:srgbClr val="314E90"/>
                </a:solidFill>
              </a:rPr>
              <a:t>In the lab</a:t>
            </a:r>
          </a:p>
          <a:p>
            <a:pPr lvl="3"/>
            <a:r>
              <a:rPr lang="en-US" dirty="0" smtClean="0">
                <a:solidFill>
                  <a:srgbClr val="314E90"/>
                </a:solidFill>
              </a:rPr>
              <a:t>In the field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party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Green claims</a:t>
            </a:r>
          </a:p>
          <a:p>
            <a:pPr lvl="1"/>
            <a:r>
              <a:rPr lang="en-US" sz="2400" dirty="0" smtClean="0"/>
              <a:t>How real are they, who do you trust?</a:t>
            </a:r>
          </a:p>
          <a:p>
            <a:r>
              <a:rPr lang="en-US" sz="2800" dirty="0" smtClean="0"/>
              <a:t>Independent verification of product safety and performance</a:t>
            </a:r>
          </a:p>
          <a:p>
            <a:pPr lvl="1"/>
            <a:r>
              <a:rPr lang="en-US" sz="2400" dirty="0" smtClean="0"/>
              <a:t>Green Seal</a:t>
            </a:r>
          </a:p>
          <a:p>
            <a:pPr lvl="2"/>
            <a:r>
              <a:rPr lang="en-US" sz="2000" dirty="0" smtClean="0">
                <a:solidFill>
                  <a:srgbClr val="314E90"/>
                </a:solidFill>
              </a:rPr>
              <a:t>www.greenseal.org</a:t>
            </a:r>
          </a:p>
          <a:p>
            <a:pPr lvl="1"/>
            <a:r>
              <a:rPr lang="en-US" sz="2400" dirty="0" smtClean="0"/>
              <a:t>EPA Design for the Environment</a:t>
            </a:r>
          </a:p>
          <a:p>
            <a:pPr lvl="2"/>
            <a:r>
              <a:rPr lang="en-US" sz="2000" dirty="0" smtClean="0">
                <a:solidFill>
                  <a:srgbClr val="314E90"/>
                </a:solidFill>
              </a:rPr>
              <a:t>www.epa.gov/dfe/</a:t>
            </a:r>
          </a:p>
          <a:p>
            <a:pPr lvl="1"/>
            <a:r>
              <a:rPr lang="en-US" sz="2400" dirty="0" err="1" smtClean="0"/>
              <a:t>Ecologo</a:t>
            </a:r>
            <a:endParaRPr lang="en-US" sz="2400" dirty="0" smtClean="0"/>
          </a:p>
          <a:p>
            <a:pPr lvl="2"/>
            <a:r>
              <a:rPr lang="en-US" sz="2000" dirty="0" smtClean="0">
                <a:solidFill>
                  <a:srgbClr val="314E90"/>
                </a:solidFill>
              </a:rPr>
              <a:t>www.ecologo.org/</a:t>
            </a:r>
            <a:endParaRPr lang="en-US" sz="2000" dirty="0">
              <a:solidFill>
                <a:srgbClr val="314E9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219" y="3349713"/>
            <a:ext cx="110048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642" y="4281575"/>
            <a:ext cx="803981" cy="84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3689" y="5209526"/>
            <a:ext cx="812800" cy="9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Environmentally Preferable Products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generated contract helps take the guess work out of product selection</a:t>
            </a:r>
          </a:p>
          <a:p>
            <a:pPr lvl="1"/>
            <a:r>
              <a:rPr lang="en-US" dirty="0" smtClean="0"/>
              <a:t>The primary goal of the program is to use the Commonwealth's purchasing power to reduce the environmental and public health impact of state government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Massachusetts Executive Order #515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2311" cy="4525963"/>
          </a:xfrm>
        </p:spPr>
        <p:txBody>
          <a:bodyPr/>
          <a:lstStyle/>
          <a:p>
            <a:r>
              <a:rPr lang="en-US" dirty="0" smtClean="0"/>
              <a:t>Establishing an Environmental Purchasing Policy </a:t>
            </a:r>
          </a:p>
          <a:p>
            <a:pPr lvl="1"/>
            <a:r>
              <a:rPr lang="en-US" dirty="0" smtClean="0"/>
              <a:t>Requires all Executive Departments to reduce their impact on the environment and enhance public health by procuring EPPs:</a:t>
            </a:r>
          </a:p>
          <a:p>
            <a:pPr lvl="2"/>
            <a:r>
              <a:rPr lang="en-US" dirty="0" smtClean="0">
                <a:solidFill>
                  <a:srgbClr val="314E90"/>
                </a:solidFill>
              </a:rPr>
              <a:t>Whenever such products and services are readily available</a:t>
            </a:r>
          </a:p>
          <a:p>
            <a:pPr lvl="2"/>
            <a:r>
              <a:rPr lang="en-US" dirty="0" smtClean="0">
                <a:solidFill>
                  <a:srgbClr val="314E90"/>
                </a:solidFill>
              </a:rPr>
              <a:t>Perform to satisfactory standards</a:t>
            </a:r>
          </a:p>
          <a:p>
            <a:pPr lvl="2"/>
            <a:r>
              <a:rPr lang="en-US" dirty="0" smtClean="0">
                <a:solidFill>
                  <a:srgbClr val="314E90"/>
                </a:solidFill>
              </a:rPr>
              <a:t>Represent best value to the Commonwealth</a:t>
            </a:r>
            <a:endParaRPr lang="en-US" dirty="0">
              <a:solidFill>
                <a:srgbClr val="314E9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 State Contract FAC59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Green Cleaning Products, Programs, Equipment and Supplies</a:t>
            </a:r>
          </a:p>
          <a:p>
            <a:r>
              <a:rPr lang="en-US" dirty="0" smtClean="0"/>
              <a:t>Eligible Entities:</a:t>
            </a:r>
          </a:p>
          <a:p>
            <a:pPr lvl="1"/>
            <a:r>
              <a:rPr lang="en-US" sz="1800" dirty="0" smtClean="0"/>
              <a:t>Cities, towns, districts, counties and other political subdivisions</a:t>
            </a:r>
            <a:endParaRPr lang="en-US" sz="3200" dirty="0" smtClean="0"/>
          </a:p>
          <a:p>
            <a:pPr lvl="1"/>
            <a:r>
              <a:rPr lang="en-US" sz="1800" dirty="0" smtClean="0"/>
              <a:t>Executive, Legislative and Judicial Branches, including all Departments and elected offices therein</a:t>
            </a:r>
            <a:endParaRPr lang="en-US" sz="3200" dirty="0" smtClean="0"/>
          </a:p>
          <a:p>
            <a:pPr lvl="1"/>
            <a:r>
              <a:rPr lang="en-US" sz="1800" dirty="0" smtClean="0"/>
              <a:t>Independent public authorities, commissions and quasi-public agencies</a:t>
            </a:r>
            <a:endParaRPr lang="en-US" sz="3200" dirty="0" smtClean="0"/>
          </a:p>
          <a:p>
            <a:pPr lvl="1"/>
            <a:endParaRPr lang="en-US" sz="1600" dirty="0" smtClean="0"/>
          </a:p>
          <a:p>
            <a:pPr lvl="1"/>
            <a:endParaRPr lang="en-US" sz="1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z="1600" dirty="0" smtClean="0"/>
              <a:t>Local public libraries, public school districts and charter schools</a:t>
            </a:r>
          </a:p>
          <a:p>
            <a:pPr lvl="1"/>
            <a:r>
              <a:rPr lang="en-US" sz="1600" dirty="0" smtClean="0"/>
              <a:t>Public hospitals owned by the Commonwealth</a:t>
            </a:r>
            <a:endParaRPr lang="en-US" sz="2800" dirty="0" smtClean="0"/>
          </a:p>
          <a:p>
            <a:pPr lvl="1"/>
            <a:r>
              <a:rPr lang="en-US" sz="1600" dirty="0" smtClean="0"/>
              <a:t>Public institutions of higher education</a:t>
            </a:r>
            <a:endParaRPr lang="en-US" sz="2800" dirty="0" smtClean="0"/>
          </a:p>
          <a:p>
            <a:pPr lvl="1"/>
            <a:r>
              <a:rPr lang="en-US" sz="1600" dirty="0" smtClean="0"/>
              <a:t>Public purchasing cooperatives</a:t>
            </a:r>
            <a:endParaRPr lang="en-US" sz="2800" dirty="0" smtClean="0"/>
          </a:p>
          <a:p>
            <a:pPr lvl="1"/>
            <a:r>
              <a:rPr lang="en-US" sz="1600" dirty="0" smtClean="0"/>
              <a:t>Non-profit, UFR certified organizations that are doing business with the Commonwealth</a:t>
            </a:r>
            <a:endParaRPr lang="en-US" sz="2800" dirty="0" smtClean="0"/>
          </a:p>
          <a:p>
            <a:pPr lvl="1"/>
            <a:r>
              <a:rPr lang="en-US" sz="1600" dirty="0" smtClean="0"/>
              <a:t>Other states and territories with no prior approval by the State Purchasing Agent required</a:t>
            </a:r>
            <a:endParaRPr lang="en-US" sz="2800" dirty="0" smtClean="0"/>
          </a:p>
          <a:p>
            <a:pPr lvl="1"/>
            <a:r>
              <a:rPr lang="en-US" sz="1600" dirty="0" smtClean="0"/>
              <a:t>Other entities when designated in writing by the State Purchasing Agent</a:t>
            </a:r>
            <a:endParaRPr lang="en-US" sz="1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EPP Contact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Contract Manager: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Marcia </a:t>
            </a:r>
            <a:r>
              <a:rPr lang="en-US" dirty="0" err="1" smtClean="0"/>
              <a:t>Deegler</a:t>
            </a:r>
            <a:r>
              <a:rPr lang="en-US" dirty="0" smtClean="0"/>
              <a:t>, Director, Environmental Purchasing</a:t>
            </a:r>
          </a:p>
          <a:p>
            <a:pPr lvl="1">
              <a:buNone/>
            </a:pPr>
            <a:r>
              <a:rPr lang="en-US" dirty="0" smtClean="0"/>
              <a:t>Operational Services Division</a:t>
            </a:r>
          </a:p>
          <a:p>
            <a:pPr lvl="1">
              <a:buNone/>
            </a:pPr>
            <a:r>
              <a:rPr lang="en-US" dirty="0" smtClean="0"/>
              <a:t>One </a:t>
            </a:r>
            <a:r>
              <a:rPr lang="en-US" dirty="0" err="1" smtClean="0"/>
              <a:t>Ashburton</a:t>
            </a:r>
            <a:r>
              <a:rPr lang="en-US" dirty="0" smtClean="0"/>
              <a:t> Place, Room 1017</a:t>
            </a:r>
          </a:p>
          <a:p>
            <a:pPr lvl="1">
              <a:buNone/>
            </a:pPr>
            <a:r>
              <a:rPr lang="en-US" dirty="0" smtClean="0"/>
              <a:t>Boston, MA 02108</a:t>
            </a:r>
          </a:p>
          <a:p>
            <a:pPr lvl="1">
              <a:buNone/>
            </a:pPr>
            <a:r>
              <a:rPr lang="en-US" dirty="0" smtClean="0"/>
              <a:t>Phone: 617-720-3356; Fax: 617-727-4527</a:t>
            </a:r>
          </a:p>
          <a:p>
            <a:pPr lvl="1">
              <a:buNone/>
            </a:pPr>
            <a:r>
              <a:rPr lang="en-US" dirty="0" smtClean="0"/>
              <a:t>Email: </a:t>
            </a:r>
            <a:r>
              <a:rPr lang="en-US" u="sng" dirty="0" smtClean="0">
                <a:hlinkClick r:id="rId2"/>
              </a:rPr>
              <a:t>marcia.deegler@state.ma.us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4014" y="2820988"/>
            <a:ext cx="1819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Laboratory Performance Testing</a:t>
            </a:r>
          </a:p>
          <a:p>
            <a:pPr lvl="1"/>
            <a:r>
              <a:rPr lang="en-US" dirty="0" smtClean="0"/>
              <a:t>Side by side comparisons</a:t>
            </a:r>
          </a:p>
          <a:p>
            <a:pPr lvl="1"/>
            <a:r>
              <a:rPr lang="en-US" dirty="0" smtClean="0"/>
              <a:t>Controlled testing</a:t>
            </a:r>
          </a:p>
          <a:p>
            <a:pPr lvl="1"/>
            <a:r>
              <a:rPr lang="en-US" dirty="0" smtClean="0"/>
              <a:t>Ball park idea as to how they work </a:t>
            </a:r>
          </a:p>
          <a:p>
            <a:r>
              <a:rPr lang="en-US" dirty="0" smtClean="0"/>
              <a:t>Testing in field </a:t>
            </a:r>
          </a:p>
          <a:p>
            <a:pPr lvl="1"/>
            <a:r>
              <a:rPr lang="en-US" dirty="0" smtClean="0"/>
              <a:t>Work with end users doing the work</a:t>
            </a:r>
          </a:p>
          <a:p>
            <a:pPr lvl="1"/>
            <a:r>
              <a:rPr lang="en-US" dirty="0" smtClean="0"/>
              <a:t>Real world testing</a:t>
            </a:r>
          </a:p>
          <a:p>
            <a:pPr lvl="1"/>
            <a:r>
              <a:rPr lang="en-US" dirty="0" smtClean="0"/>
              <a:t>Finds out if the product really will work for you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3137" y="2227752"/>
            <a:ext cx="2503663" cy="96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Disinfecting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19156" cy="4525963"/>
          </a:xfrm>
        </p:spPr>
        <p:txBody>
          <a:bodyPr/>
          <a:lstStyle/>
          <a:p>
            <a:r>
              <a:rPr lang="en-US" sz="2800" dirty="0" smtClean="0"/>
              <a:t>Partnering with Clinical Science and Nutritional Lab Department at UML</a:t>
            </a:r>
          </a:p>
          <a:p>
            <a:pPr lvl="1"/>
            <a:r>
              <a:rPr lang="en-US" sz="2400" dirty="0" smtClean="0"/>
              <a:t>Answering many of the questions, myths and truths about disinfection</a:t>
            </a:r>
          </a:p>
          <a:p>
            <a:pPr lvl="2"/>
            <a:r>
              <a:rPr lang="en-US" sz="2000" dirty="0" smtClean="0"/>
              <a:t>If you have concerns over disinfection procedures, chemicals or anything else, let us know </a:t>
            </a:r>
          </a:p>
        </p:txBody>
      </p:sp>
      <p:pic>
        <p:nvPicPr>
          <p:cNvPr id="4" name="Picture 3" descr="P10209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244" y="3758318"/>
            <a:ext cx="29464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3657601"/>
          </a:xfrm>
        </p:spPr>
        <p:txBody>
          <a:bodyPr/>
          <a:lstStyle/>
          <a:p>
            <a:r>
              <a:rPr lang="en-US" sz="2800" dirty="0" smtClean="0"/>
              <a:t>TURI Lab </a:t>
            </a:r>
          </a:p>
          <a:p>
            <a:pPr lvl="1"/>
            <a:r>
              <a:rPr lang="en-US" sz="2400" dirty="0" smtClean="0"/>
              <a:t>We know cleaning</a:t>
            </a:r>
          </a:p>
          <a:p>
            <a:pPr lvl="1"/>
            <a:r>
              <a:rPr lang="en-US" sz="2400" dirty="0" smtClean="0"/>
              <a:t>We know what we don’t know</a:t>
            </a:r>
          </a:p>
          <a:p>
            <a:pPr lvl="2"/>
            <a:r>
              <a:rPr lang="en-US" sz="2000" dirty="0" smtClean="0"/>
              <a:t>Disinfection</a:t>
            </a:r>
          </a:p>
          <a:p>
            <a:r>
              <a:rPr lang="en-US" sz="2800" dirty="0" smtClean="0"/>
              <a:t>UML Clinical Lab Science</a:t>
            </a:r>
          </a:p>
          <a:p>
            <a:pPr lvl="1"/>
            <a:r>
              <a:rPr lang="en-US" sz="2400" dirty="0" smtClean="0"/>
              <a:t>They know disinfection</a:t>
            </a:r>
            <a:endParaRPr lang="en-US" sz="2400" dirty="0"/>
          </a:p>
          <a:p>
            <a:pPr lvl="1"/>
            <a:r>
              <a:rPr lang="en-US" sz="2400" dirty="0" smtClean="0"/>
              <a:t>They know that we know about cleaning</a:t>
            </a:r>
          </a:p>
          <a:p>
            <a:r>
              <a:rPr lang="en-US" sz="2800" dirty="0" smtClean="0"/>
              <a:t>Together we know a lot about cleaning and disinfecting</a:t>
            </a:r>
          </a:p>
          <a:p>
            <a:pPr lvl="1"/>
            <a:r>
              <a:rPr lang="en-US" sz="2400" dirty="0" smtClean="0"/>
              <a:t>What we don’t know, we will test to find out</a:t>
            </a:r>
          </a:p>
        </p:txBody>
      </p:sp>
      <p:pic>
        <p:nvPicPr>
          <p:cNvPr id="5" name="Picture 4" descr="Disinfection in prog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1676400"/>
            <a:ext cx="19431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and Health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All </a:t>
            </a:r>
            <a:r>
              <a:rPr lang="en-US" sz="2000" dirty="0" smtClean="0"/>
              <a:t>purpose cleaner</a:t>
            </a:r>
          </a:p>
          <a:p>
            <a:r>
              <a:rPr lang="en-US" sz="2000" dirty="0" smtClean="0"/>
              <a:t>Bleach</a:t>
            </a:r>
          </a:p>
          <a:p>
            <a:r>
              <a:rPr lang="en-US" sz="2000" dirty="0" smtClean="0"/>
              <a:t>Ammonia</a:t>
            </a:r>
          </a:p>
          <a:p>
            <a:r>
              <a:rPr lang="en-US" sz="2000" dirty="0" smtClean="0"/>
              <a:t>Oven cleaner</a:t>
            </a:r>
          </a:p>
          <a:p>
            <a:r>
              <a:rPr lang="en-US" sz="2000" dirty="0" smtClean="0"/>
              <a:t>Kitchen counter cleaner</a:t>
            </a:r>
          </a:p>
          <a:p>
            <a:r>
              <a:rPr lang="en-US" sz="2000" dirty="0" smtClean="0"/>
              <a:t>Toilet bowl cleaner</a:t>
            </a:r>
          </a:p>
          <a:p>
            <a:r>
              <a:rPr lang="en-US" sz="2000" dirty="0" smtClean="0"/>
              <a:t>Tub and tile cleaner</a:t>
            </a:r>
          </a:p>
          <a:p>
            <a:r>
              <a:rPr lang="en-US" sz="2000" dirty="0" smtClean="0"/>
              <a:t>Disinfectant</a:t>
            </a:r>
          </a:p>
          <a:p>
            <a:r>
              <a:rPr lang="en-US" sz="2000" dirty="0" smtClean="0"/>
              <a:t>Window cleaner</a:t>
            </a:r>
          </a:p>
          <a:p>
            <a:r>
              <a:rPr lang="en-US" sz="2000" dirty="0" smtClean="0"/>
              <a:t>Drain De-</a:t>
            </a:r>
            <a:r>
              <a:rPr lang="en-US" sz="2000" dirty="0" err="1" smtClean="0"/>
              <a:t>clogger</a:t>
            </a:r>
            <a:r>
              <a:rPr lang="en-US" sz="2000" dirty="0" smtClean="0"/>
              <a:t> (like </a:t>
            </a:r>
            <a:r>
              <a:rPr lang="en-US" sz="2000" dirty="0" err="1" smtClean="0"/>
              <a:t>Draino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Air Freshener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Headaches	</a:t>
            </a:r>
          </a:p>
          <a:p>
            <a:r>
              <a:rPr lang="en-US" sz="2000" dirty="0" smtClean="0"/>
              <a:t>Dizziness</a:t>
            </a:r>
          </a:p>
          <a:p>
            <a:r>
              <a:rPr lang="en-US" sz="2000" dirty="0" smtClean="0"/>
              <a:t>Nausea </a:t>
            </a:r>
            <a:r>
              <a:rPr lang="en-US" sz="2000" dirty="0" smtClean="0"/>
              <a:t>or vomiting</a:t>
            </a:r>
          </a:p>
          <a:p>
            <a:r>
              <a:rPr lang="en-US" sz="2000" dirty="0" smtClean="0"/>
              <a:t>Trouble Breathing</a:t>
            </a:r>
          </a:p>
          <a:p>
            <a:r>
              <a:rPr lang="en-US" sz="2000" dirty="0" smtClean="0"/>
              <a:t>Fatigue	</a:t>
            </a:r>
          </a:p>
          <a:p>
            <a:r>
              <a:rPr lang="en-US" sz="2000" dirty="0" smtClean="0"/>
              <a:t>Skin rashes or burns</a:t>
            </a:r>
          </a:p>
          <a:p>
            <a:r>
              <a:rPr lang="en-US" sz="2000" dirty="0" smtClean="0"/>
              <a:t>Allergic reaction</a:t>
            </a:r>
          </a:p>
          <a:p>
            <a:r>
              <a:rPr lang="en-US" sz="2000" dirty="0" smtClean="0"/>
              <a:t>Watery eyes/eye irritation</a:t>
            </a:r>
          </a:p>
          <a:p>
            <a:r>
              <a:rPr lang="en-US" sz="2000" dirty="0" smtClean="0"/>
              <a:t>Nose irritation</a:t>
            </a:r>
          </a:p>
          <a:p>
            <a:r>
              <a:rPr lang="en-US" sz="2000" dirty="0" smtClean="0"/>
              <a:t>Throat irritation</a:t>
            </a:r>
          </a:p>
          <a:p>
            <a:r>
              <a:rPr lang="en-US" sz="2000" dirty="0" smtClean="0"/>
              <a:t>Asthma attack</a:t>
            </a:r>
          </a:p>
          <a:p>
            <a:r>
              <a:rPr lang="en-US" sz="2000" dirty="0" smtClean="0"/>
              <a:t>Other (please describe)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Establishing protocols for cleaning and disinfecting</a:t>
            </a:r>
          </a:p>
          <a:p>
            <a:r>
              <a:rPr lang="en-US" dirty="0" smtClean="0"/>
              <a:t>Piloting test methodologies for non-chemical disinfecting</a:t>
            </a:r>
          </a:p>
          <a:p>
            <a:r>
              <a:rPr lang="en-US" dirty="0" smtClean="0"/>
              <a:t>Begin to answer the questions from workgroup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Underway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DIY Recipes</a:t>
            </a:r>
          </a:p>
          <a:p>
            <a:r>
              <a:rPr lang="en-US" dirty="0" smtClean="0"/>
              <a:t>Electrolyzed water</a:t>
            </a:r>
          </a:p>
          <a:p>
            <a:r>
              <a:rPr lang="en-US" dirty="0" smtClean="0"/>
              <a:t>“Greener” chemical disinfectants</a:t>
            </a:r>
          </a:p>
          <a:p>
            <a:r>
              <a:rPr lang="en-US" dirty="0" smtClean="0"/>
              <a:t>Microfiber </a:t>
            </a:r>
          </a:p>
          <a:p>
            <a:r>
              <a:rPr lang="en-US" dirty="0" smtClean="0"/>
              <a:t>Steam Vapor</a:t>
            </a:r>
          </a:p>
          <a:p>
            <a:r>
              <a:rPr lang="en-US" dirty="0" smtClean="0"/>
              <a:t>“Real-time” analytical tool comparisons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Do-It-Yourself Disinfection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3200400" cy="4038601"/>
          </a:xfrm>
        </p:spPr>
        <p:txBody>
          <a:bodyPr/>
          <a:lstStyle/>
          <a:p>
            <a:r>
              <a:rPr lang="en-US" dirty="0" smtClean="0"/>
              <a:t>Vinegar</a:t>
            </a:r>
          </a:p>
          <a:p>
            <a:pPr lvl="1"/>
            <a:r>
              <a:rPr lang="en-US" dirty="0" smtClean="0"/>
              <a:t>Contact time</a:t>
            </a:r>
          </a:p>
          <a:p>
            <a:pPr lvl="1"/>
            <a:r>
              <a:rPr lang="en-US" dirty="0" smtClean="0"/>
              <a:t>Concentration</a:t>
            </a:r>
          </a:p>
        </p:txBody>
      </p:sp>
      <p:pic>
        <p:nvPicPr>
          <p:cNvPr id="4" name="Picture 3" descr="IMG_0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82880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Vinegar Results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001000" cy="4038601"/>
          </a:xfrm>
        </p:spPr>
        <p:txBody>
          <a:bodyPr/>
          <a:lstStyle/>
          <a:p>
            <a:r>
              <a:rPr lang="en-US" dirty="0" smtClean="0"/>
              <a:t>100% White Distilled Vinegar</a:t>
            </a:r>
          </a:p>
          <a:p>
            <a:pPr lvl="1"/>
            <a:r>
              <a:rPr lang="en-US" dirty="0" smtClean="0"/>
              <a:t>5 minutes: 6.12 log reduction</a:t>
            </a:r>
          </a:p>
          <a:p>
            <a:pPr lvl="1"/>
            <a:r>
              <a:rPr lang="en-US" dirty="0" smtClean="0"/>
              <a:t>3 minutes: 5.97 log reduction</a:t>
            </a:r>
          </a:p>
          <a:p>
            <a:pPr lvl="1"/>
            <a:r>
              <a:rPr lang="en-US" dirty="0" smtClean="0"/>
              <a:t>1 minutes: 5.97 log reduction</a:t>
            </a:r>
          </a:p>
          <a:p>
            <a:pPr lvl="1"/>
            <a:r>
              <a:rPr lang="en-US" dirty="0" smtClean="0"/>
              <a:t>30 seconds: 5.28 log reduction</a:t>
            </a:r>
          </a:p>
          <a:p>
            <a:r>
              <a:rPr lang="en-US" dirty="0" smtClean="0"/>
              <a:t>Other vinegars</a:t>
            </a:r>
          </a:p>
          <a:p>
            <a:pPr lvl="1"/>
            <a:r>
              <a:rPr lang="en-US" dirty="0" smtClean="0"/>
              <a:t>5, 3, 1 minute: 6.12/5.97 log reduction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116632"/>
            <a:ext cx="5374112" cy="662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Vinegar Results</a:t>
            </a:r>
            <a:br>
              <a:rPr lang="en-US" dirty="0" smtClean="0"/>
            </a:br>
            <a:r>
              <a:rPr lang="en-US" sz="3600" dirty="0" smtClean="0"/>
              <a:t>Positive Control                     30 Seconds</a:t>
            </a:r>
            <a:endParaRPr lang="en-US" sz="3600" dirty="0"/>
          </a:p>
        </p:txBody>
      </p:sp>
      <p:pic>
        <p:nvPicPr>
          <p:cNvPr id="4" name="Content Placeholder 3" descr="IMG_039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981200"/>
            <a:ext cx="4267200" cy="3200400"/>
          </a:xfrm>
          <a:prstGeom prst="rect">
            <a:avLst/>
          </a:prstGeom>
        </p:spPr>
      </p:pic>
      <p:pic>
        <p:nvPicPr>
          <p:cNvPr id="5" name="Picture 4" descr="IMG_03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981200"/>
            <a:ext cx="4267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Vinegar Future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001000" cy="4038601"/>
          </a:xfrm>
        </p:spPr>
        <p:txBody>
          <a:bodyPr/>
          <a:lstStyle/>
          <a:p>
            <a:r>
              <a:rPr lang="en-US" dirty="0" smtClean="0"/>
              <a:t>Reduce contact time to 10 – 15 seconds</a:t>
            </a:r>
          </a:p>
          <a:p>
            <a:r>
              <a:rPr lang="en-US" dirty="0" smtClean="0"/>
              <a:t>Repeat minimum time with other vinegars</a:t>
            </a:r>
          </a:p>
          <a:p>
            <a:r>
              <a:rPr lang="en-US" dirty="0" smtClean="0"/>
              <a:t>Dilute vinegar to find lowest concentration</a:t>
            </a:r>
          </a:p>
          <a:p>
            <a:r>
              <a:rPr lang="en-US" dirty="0" smtClean="0"/>
              <a:t>Other DIY recipes based on vinegar</a:t>
            </a:r>
          </a:p>
          <a:p>
            <a:pPr lvl="1"/>
            <a:r>
              <a:rPr lang="en-US" dirty="0" smtClean="0"/>
              <a:t>Four Thieves Vinegar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Advance Vapor Technologies </a:t>
            </a:r>
            <a:r>
              <a:rPr lang="en-US" dirty="0" err="1" smtClean="0"/>
              <a:t>MondoVap</a:t>
            </a:r>
            <a:r>
              <a:rPr lang="en-US" dirty="0" smtClean="0"/>
              <a:t> 2400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3581400" cy="4038601"/>
          </a:xfrm>
        </p:spPr>
        <p:txBody>
          <a:bodyPr/>
          <a:lstStyle/>
          <a:p>
            <a:r>
              <a:rPr lang="en-US" dirty="0" smtClean="0"/>
              <a:t>Cotton Towels</a:t>
            </a:r>
          </a:p>
          <a:p>
            <a:r>
              <a:rPr lang="en-US" dirty="0" smtClean="0"/>
              <a:t>Microfiber Cloths</a:t>
            </a:r>
          </a:p>
          <a:p>
            <a:r>
              <a:rPr lang="en-US" dirty="0" smtClean="0"/>
              <a:t>No Fabric Softener</a:t>
            </a:r>
          </a:p>
          <a:p>
            <a:r>
              <a:rPr lang="en-US" dirty="0" smtClean="0"/>
              <a:t>Liquid Fabric Softener</a:t>
            </a:r>
          </a:p>
          <a:p>
            <a:r>
              <a:rPr lang="en-US" dirty="0" smtClean="0"/>
              <a:t>Dryer Sheets</a:t>
            </a:r>
          </a:p>
        </p:txBody>
      </p:sp>
      <p:pic>
        <p:nvPicPr>
          <p:cNvPr id="4" name="Picture 3" descr="IMG_0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05740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AVT Results To Date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Log 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Cotton Towels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Microfiber</a:t>
                      </a:r>
                      <a:r>
                        <a:rPr lang="en-US" baseline="0" dirty="0" smtClean="0"/>
                        <a:t> Towels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Correctly Laundered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Liquid Fabric Softener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Dryer Sheets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AVT Results To Date</a:t>
            </a:r>
            <a:br>
              <a:rPr lang="en-US" dirty="0" smtClean="0"/>
            </a:br>
            <a:r>
              <a:rPr lang="en-US" sz="4000" dirty="0" smtClean="0"/>
              <a:t>Positive Control           Microfiber Cloth</a:t>
            </a:r>
            <a:endParaRPr lang="en-US" sz="4000" dirty="0"/>
          </a:p>
        </p:txBody>
      </p:sp>
      <p:pic>
        <p:nvPicPr>
          <p:cNvPr id="6" name="Picture 5" descr="IMG_0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057400"/>
            <a:ext cx="4267200" cy="3200400"/>
          </a:xfrm>
          <a:prstGeom prst="rect">
            <a:avLst/>
          </a:prstGeom>
        </p:spPr>
      </p:pic>
      <p:pic>
        <p:nvPicPr>
          <p:cNvPr id="7" name="Content Placeholder 6" descr="IMG_042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724400" y="2057400"/>
            <a:ext cx="4267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93289" cy="1143000"/>
          </a:xfrm>
        </p:spPr>
        <p:txBody>
          <a:bodyPr/>
          <a:lstStyle/>
          <a:p>
            <a:r>
              <a:rPr lang="en-US" dirty="0" smtClean="0"/>
              <a:t>How often do you do the following?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read the label carefully before buying a cleaning product. 	</a:t>
            </a:r>
          </a:p>
          <a:p>
            <a:r>
              <a:rPr lang="en-US" dirty="0" smtClean="0"/>
              <a:t>I </a:t>
            </a:r>
            <a:r>
              <a:rPr lang="en-US" dirty="0" smtClean="0"/>
              <a:t>open Windows before I use a cleaning product at home.	</a:t>
            </a:r>
          </a:p>
          <a:p>
            <a:r>
              <a:rPr lang="en-US" dirty="0" smtClean="0"/>
              <a:t>I </a:t>
            </a:r>
            <a:r>
              <a:rPr lang="en-US" dirty="0" smtClean="0"/>
              <a:t>wear gloves when I use a cleaning product at home.	</a:t>
            </a:r>
          </a:p>
          <a:p>
            <a:r>
              <a:rPr lang="en-US" dirty="0" smtClean="0"/>
              <a:t>I </a:t>
            </a:r>
            <a:r>
              <a:rPr lang="en-US" dirty="0" smtClean="0"/>
              <a:t>try to use as little of the cleaning product as possible to get the job done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AVT Future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Repeats of Current Runs</a:t>
            </a:r>
          </a:p>
          <a:p>
            <a:r>
              <a:rPr lang="en-US" dirty="0" smtClean="0"/>
              <a:t>No Towel at all</a:t>
            </a:r>
          </a:p>
          <a:p>
            <a:r>
              <a:rPr lang="en-US" dirty="0" smtClean="0"/>
              <a:t>No Filler Pad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Ozonated</a:t>
            </a:r>
            <a:r>
              <a:rPr lang="en-US" dirty="0" smtClean="0"/>
              <a:t> Water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second contact time</a:t>
            </a:r>
          </a:p>
          <a:p>
            <a:r>
              <a:rPr lang="en-US" dirty="0" err="1" smtClean="0"/>
              <a:t>e.Coli</a:t>
            </a:r>
            <a:endParaRPr lang="en-US" dirty="0" smtClean="0"/>
          </a:p>
          <a:p>
            <a:r>
              <a:rPr lang="en-US" dirty="0" smtClean="0"/>
              <a:t>Fruit and Vegetable Antibacterial Wash Test</a:t>
            </a:r>
          </a:p>
          <a:p>
            <a:r>
              <a:rPr lang="en-US" dirty="0" smtClean="0"/>
              <a:t>MICROBIOTEST, INC.</a:t>
            </a:r>
          </a:p>
          <a:p>
            <a:pPr lvl="4"/>
            <a:r>
              <a:rPr lang="en-US" dirty="0" smtClean="0"/>
              <a:t>Tomato</a:t>
            </a:r>
          </a:p>
          <a:p>
            <a:pPr lvl="4"/>
            <a:endParaRPr lang="en-US" dirty="0" smtClean="0"/>
          </a:p>
          <a:p>
            <a:pPr lvl="4"/>
            <a:r>
              <a:rPr lang="en-US" dirty="0" smtClean="0"/>
              <a:t>Grape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3458" y="3566231"/>
            <a:ext cx="2781659" cy="204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Know If You Need Help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68867" y="4434592"/>
            <a:ext cx="4038600" cy="1616252"/>
          </a:xfr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Jason Marshall, ScD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Laboratory Director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Jason_Marshall@uml.edu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(978)934-3133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Skype: drclean14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07467" y="4434592"/>
            <a:ext cx="3601155" cy="1616252"/>
          </a:xfr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2000" dirty="0" smtClean="0"/>
              <a:t>Heidi Wilcox 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 smtClean="0"/>
              <a:t>Field Implementation Specialist </a:t>
            </a:r>
            <a:br>
              <a:rPr lang="en-US" sz="2000" dirty="0" smtClean="0"/>
            </a:br>
            <a:r>
              <a:rPr lang="en-US" sz="2000" dirty="0" smtClean="0"/>
              <a:t> heidi@turi.org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 smtClean="0"/>
              <a:t>(978)934-3249 </a:t>
            </a:r>
            <a:br>
              <a:rPr lang="en-US" sz="2000" dirty="0" smtClean="0"/>
            </a:br>
            <a:r>
              <a:rPr lang="en-US" sz="2000" dirty="0" smtClean="0"/>
              <a:t>Skype: </a:t>
            </a:r>
            <a:r>
              <a:rPr lang="en-US" sz="2000" dirty="0" err="1" smtClean="0"/>
              <a:t>heetmeizer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68867" y="1695412"/>
            <a:ext cx="74506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314E90"/>
                </a:solidFill>
              </a:rPr>
              <a:t>Toxics Use Reduction Institute</a:t>
            </a:r>
          </a:p>
          <a:p>
            <a:pPr algn="ctr"/>
            <a:r>
              <a:rPr lang="en-US" sz="2000" dirty="0" smtClean="0">
                <a:solidFill>
                  <a:srgbClr val="314E90"/>
                </a:solidFill>
              </a:rPr>
              <a:t> UMass Lowell </a:t>
            </a:r>
          </a:p>
          <a:p>
            <a:pPr algn="ctr"/>
            <a:r>
              <a:rPr lang="en-US" sz="2000" dirty="0" smtClean="0">
                <a:solidFill>
                  <a:srgbClr val="314E90"/>
                </a:solidFill>
              </a:rPr>
              <a:t>1 University Avenue </a:t>
            </a:r>
          </a:p>
          <a:p>
            <a:pPr algn="ctr"/>
            <a:r>
              <a:rPr lang="en-US" sz="2000" dirty="0" smtClean="0">
                <a:solidFill>
                  <a:srgbClr val="314E90"/>
                </a:solidFill>
              </a:rPr>
              <a:t>Lowell, MA 01854</a:t>
            </a:r>
          </a:p>
          <a:p>
            <a:pPr algn="ctr"/>
            <a:r>
              <a:rPr lang="en-US" sz="2000" dirty="0" smtClean="0">
                <a:solidFill>
                  <a:srgbClr val="314E90"/>
                </a:solidFill>
              </a:rPr>
              <a:t>fax: 978-934-4962</a:t>
            </a:r>
          </a:p>
          <a:p>
            <a:pPr algn="ctr"/>
            <a:r>
              <a:rPr lang="en-US" dirty="0" smtClean="0">
                <a:solidFill>
                  <a:srgbClr val="314E90"/>
                </a:solidFill>
                <a:latin typeface="Calibri"/>
                <a:ea typeface="ヒラギノ角ゴ Pro W3" pitchFamily="84" charset="-128"/>
              </a:rPr>
              <a:t>TURI website: www.turi.org </a:t>
            </a:r>
          </a:p>
          <a:p>
            <a:pPr algn="ctr"/>
            <a:r>
              <a:rPr lang="en-US" dirty="0" smtClean="0">
                <a:solidFill>
                  <a:srgbClr val="314E90"/>
                </a:solidFill>
                <a:latin typeface="Calibri"/>
                <a:ea typeface="ヒラギノ角ゴ Pro W3" pitchFamily="84" charset="-128"/>
              </a:rPr>
              <a:t>Cleaning Database: www.cleanersolutions.org </a:t>
            </a:r>
          </a:p>
          <a:p>
            <a:pPr algn="ctr"/>
            <a:r>
              <a:rPr lang="en-US" dirty="0" smtClean="0">
                <a:solidFill>
                  <a:srgbClr val="314E90"/>
                </a:solidFill>
                <a:latin typeface="Calibri"/>
                <a:ea typeface="ヒラギノ角ゴ Pro W3" pitchFamily="84" charset="-128"/>
              </a:rPr>
              <a:t>Blog: http://turicleanbreak.blogspot.com/</a:t>
            </a:r>
          </a:p>
          <a:p>
            <a:pPr algn="ctr"/>
            <a:endParaRPr lang="en-US" dirty="0" smtClean="0">
              <a:solidFill>
                <a:srgbClr val="314E90"/>
              </a:solidFill>
              <a:latin typeface="Calibri"/>
              <a:ea typeface="ヒラギノ角ゴ Pro W3" pitchFamily="84" charset="-128"/>
            </a:endParaRPr>
          </a:p>
          <a:p>
            <a:pPr algn="ctr"/>
            <a:endParaRPr lang="en-US" sz="2000" dirty="0">
              <a:solidFill>
                <a:srgbClr val="314E9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53425" cy="1143000"/>
          </a:xfrm>
        </p:spPr>
        <p:txBody>
          <a:bodyPr/>
          <a:lstStyle/>
          <a:p>
            <a:r>
              <a:rPr lang="en-US" dirty="0" smtClean="0"/>
              <a:t>Cleaning, Sanitizing and Disinfecting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Difference?</a:t>
            </a:r>
          </a:p>
          <a:p>
            <a:pPr lvl="1"/>
            <a:r>
              <a:rPr lang="en-US" dirty="0" smtClean="0"/>
              <a:t>Cleaning - removes dirt/soil from surface</a:t>
            </a:r>
          </a:p>
          <a:p>
            <a:pPr lvl="1"/>
            <a:r>
              <a:rPr lang="en-US" dirty="0" smtClean="0"/>
              <a:t>Sanitizing - after washing and rinsing, a solution is applied to kill any remaining organisms on the surface</a:t>
            </a:r>
          </a:p>
          <a:p>
            <a:pPr lvl="2"/>
            <a:r>
              <a:rPr lang="en-US" dirty="0" smtClean="0">
                <a:solidFill>
                  <a:srgbClr val="314E90"/>
                </a:solidFill>
              </a:rPr>
              <a:t>Evaporates and leaves no chemical residue behind</a:t>
            </a:r>
          </a:p>
          <a:p>
            <a:pPr lvl="1"/>
            <a:r>
              <a:rPr lang="en-US" dirty="0" smtClean="0"/>
              <a:t>Disinfecting - after washing and rinsing, a solution is applied to surface to “catch &amp; hold” microscopic airborne soils and kill targeted germs in the soil</a:t>
            </a:r>
          </a:p>
          <a:p>
            <a:pPr lvl="2"/>
            <a:r>
              <a:rPr lang="en-US" dirty="0" smtClean="0">
                <a:solidFill>
                  <a:srgbClr val="314E90"/>
                </a:solidFill>
              </a:rPr>
              <a:t>Leave a barrier/film behind on surface</a:t>
            </a:r>
            <a:endParaRPr lang="en-US" dirty="0">
              <a:solidFill>
                <a:srgbClr val="314E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0" y="495300"/>
            <a:ext cx="9144000" cy="723900"/>
          </a:xfrm>
          <a:solidFill>
            <a:srgbClr val="FFFFFF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Sanitizers</a:t>
            </a:r>
            <a:endParaRPr lang="en-US" dirty="0"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71685" name="Content Placeholder 2"/>
          <p:cNvSpPr>
            <a:spLocks noGrp="1"/>
          </p:cNvSpPr>
          <p:nvPr>
            <p:ph idx="4294967295"/>
          </p:nvPr>
        </p:nvSpPr>
        <p:spPr>
          <a:xfrm>
            <a:off x="553156" y="2057400"/>
            <a:ext cx="7969955" cy="3781425"/>
          </a:xfrm>
        </p:spPr>
        <p:txBody>
          <a:bodyPr/>
          <a:lstStyle/>
          <a:p>
            <a:pPr marL="531813" indent="-531813" defTabSz="912813">
              <a:spcBef>
                <a:spcPts val="0"/>
              </a:spcBef>
              <a:defRPr/>
            </a:pPr>
            <a:r>
              <a:rPr lang="en-US" sz="2800" dirty="0">
                <a:latin typeface="+mn-lt"/>
                <a:ea typeface="+mn-ea"/>
                <a:cs typeface="Times New Roman" pitchFamily="18" charset="0"/>
              </a:rPr>
              <a:t>Reduces (kills) 99.9% to 99.999% of tested bacteria to levels considered safe for public </a:t>
            </a:r>
            <a:r>
              <a:rPr lang="en-US" sz="2800" dirty="0" smtClean="0">
                <a:latin typeface="+mn-lt"/>
                <a:ea typeface="+mn-ea"/>
                <a:cs typeface="Times New Roman" pitchFamily="18" charset="0"/>
              </a:rPr>
              <a:t>health</a:t>
            </a:r>
            <a:endParaRPr lang="en-US" sz="2800" dirty="0">
              <a:latin typeface="+mn-lt"/>
              <a:ea typeface="+mn-ea"/>
              <a:cs typeface="Times New Roman" pitchFamily="18" charset="0"/>
            </a:endParaRPr>
          </a:p>
          <a:p>
            <a:pPr marL="531813" indent="-531813" defTabSz="912813">
              <a:spcBef>
                <a:spcPts val="0"/>
              </a:spcBef>
              <a:defRPr/>
            </a:pPr>
            <a:r>
              <a:rPr lang="en-US" sz="2800" dirty="0">
                <a:latin typeface="+mn-lt"/>
                <a:ea typeface="+mn-ea"/>
                <a:cs typeface="Times New Roman" pitchFamily="18" charset="0"/>
              </a:rPr>
              <a:t>Cannot have claims for killing viruses or </a:t>
            </a:r>
            <a:r>
              <a:rPr lang="en-US" sz="2800" dirty="0" smtClean="0">
                <a:latin typeface="+mn-lt"/>
                <a:ea typeface="+mn-ea"/>
                <a:cs typeface="Times New Roman" pitchFamily="18" charset="0"/>
              </a:rPr>
              <a:t>fungi</a:t>
            </a:r>
            <a:endParaRPr lang="en-US" sz="2800" dirty="0">
              <a:latin typeface="+mn-lt"/>
              <a:ea typeface="+mn-ea"/>
              <a:cs typeface="Times New Roman" pitchFamily="18" charset="0"/>
            </a:endParaRPr>
          </a:p>
          <a:p>
            <a:pPr marL="531813" indent="-531813" defTabSz="912813">
              <a:spcBef>
                <a:spcPts val="0"/>
              </a:spcBef>
              <a:defRPr/>
            </a:pPr>
            <a:r>
              <a:rPr lang="en-US" sz="2800" dirty="0">
                <a:latin typeface="+mn-lt"/>
                <a:ea typeface="+mn-ea"/>
                <a:cs typeface="Times New Roman" pitchFamily="18" charset="0"/>
              </a:rPr>
              <a:t>Some products can be both a sanitizer and a disinfectant, depending on specified </a:t>
            </a:r>
            <a:r>
              <a:rPr lang="en-US" sz="2800" dirty="0" smtClean="0">
                <a:latin typeface="+mn-lt"/>
                <a:ea typeface="+mn-ea"/>
                <a:cs typeface="Times New Roman" pitchFamily="18" charset="0"/>
              </a:rPr>
              <a:t>concentration</a:t>
            </a:r>
            <a:endParaRPr lang="en-US" sz="2800" dirty="0">
              <a:latin typeface="+mn-lt"/>
              <a:ea typeface="+mn-ea"/>
              <a:cs typeface="Times New Roman" pitchFamily="18" charset="0"/>
            </a:endParaRPr>
          </a:p>
          <a:p>
            <a:pPr marL="531813" indent="-531813" algn="ctr" defTabSz="912813">
              <a:buFont typeface="Wingdings" pitchFamily="2" charset="2"/>
              <a:buNone/>
              <a:defRPr/>
            </a:pPr>
            <a:endParaRPr lang="en-US" sz="900" dirty="0">
              <a:latin typeface="+mn-lt"/>
              <a:ea typeface="+mn-ea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latin typeface="+mn-lt"/>
              <a:ea typeface="+mn-ea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900" dirty="0">
                <a:latin typeface="+mn-lt"/>
                <a:ea typeface="+mn-ea"/>
                <a:cs typeface="Times New Roman" pitchFamily="18" charset="0"/>
              </a:rPr>
              <a:t>References: Infection Control for Dummies, J. Darrel Hicks, REH, </a:t>
            </a:r>
            <a:r>
              <a:rPr lang="en-US" sz="900" dirty="0">
                <a:latin typeface="+mn-lt"/>
                <a:ea typeface="+mn-ea"/>
                <a:cs typeface="Times New Roman" pitchFamily="18" charset="0"/>
                <a:hlinkClick r:id="rId3"/>
              </a:rPr>
              <a:t>http://www.epa.gov/iaq/glossary.html#S</a:t>
            </a:r>
            <a:r>
              <a:rPr lang="en-US" sz="900" dirty="0">
                <a:latin typeface="+mn-lt"/>
                <a:ea typeface="+mn-ea"/>
                <a:cs typeface="Times New Roman" pitchFamily="18" charset="0"/>
              </a:rPr>
              <a:t>, </a:t>
            </a:r>
            <a:r>
              <a:rPr lang="en-US" sz="900" dirty="0">
                <a:latin typeface="+mn-lt"/>
                <a:ea typeface="+mn-ea"/>
                <a:cs typeface="Times New Roman" pitchFamily="18" charset="0"/>
                <a:hlinkClick r:id="rId4"/>
              </a:rPr>
              <a:t>http://www.epa.gov/iaq/glossary.html#D</a:t>
            </a:r>
            <a:r>
              <a:rPr lang="en-US" sz="900" dirty="0">
                <a:latin typeface="+mn-lt"/>
                <a:ea typeface="+mn-ea"/>
                <a:cs typeface="Times New Roman" pitchFamily="18" charset="0"/>
              </a:rPr>
              <a:t>, and Source:  Cleaning for Health, Inform, Inc, and presentation by Marcie </a:t>
            </a:r>
            <a:r>
              <a:rPr lang="en-US" sz="900" dirty="0" err="1">
                <a:latin typeface="+mn-lt"/>
                <a:ea typeface="+mn-ea"/>
                <a:cs typeface="Times New Roman" pitchFamily="18" charset="0"/>
              </a:rPr>
              <a:t>Tidd</a:t>
            </a:r>
            <a:r>
              <a:rPr lang="en-US" sz="900" dirty="0">
                <a:latin typeface="+mn-lt"/>
                <a:ea typeface="+mn-ea"/>
                <a:cs typeface="Times New Roman" pitchFamily="18" charset="0"/>
              </a:rPr>
              <a:t> on </a:t>
            </a:r>
            <a:r>
              <a:rPr lang="en-US" sz="900" dirty="0">
                <a:latin typeface="+mn-lt"/>
                <a:ea typeface="+mn-ea"/>
                <a:cs typeface="+mn-cs"/>
              </a:rPr>
              <a:t>Disinfectants, Sanitizers, and Product Labeling, Overview of EPA’s Antimicrobial Registration Process, Women's Voices for the Earth Conference Call, February 4</a:t>
            </a:r>
            <a:r>
              <a:rPr lang="en-US" sz="900" baseline="30000" dirty="0">
                <a:latin typeface="+mn-lt"/>
                <a:ea typeface="+mn-ea"/>
                <a:cs typeface="+mn-cs"/>
              </a:rPr>
              <a:t>th</a:t>
            </a:r>
            <a:r>
              <a:rPr lang="en-US" sz="900" dirty="0">
                <a:latin typeface="+mn-lt"/>
                <a:ea typeface="+mn-ea"/>
                <a:cs typeface="+mn-cs"/>
              </a:rPr>
              <a:t>, 2009</a:t>
            </a:r>
          </a:p>
          <a:p>
            <a:pPr marL="0" indent="0" defTabSz="912813">
              <a:buFont typeface="Wingdings" pitchFamily="2" charset="2"/>
              <a:buNone/>
              <a:defRPr/>
            </a:pPr>
            <a:endParaRPr lang="en-US" sz="900" dirty="0">
              <a:solidFill>
                <a:srgbClr val="0D63A3"/>
              </a:solidFill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2813"/>
            <a:fld id="{E13223D1-37F6-44A4-9709-1D129105D405}" type="slidenum"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pPr algn="r" defTabSz="912813"/>
              <a:t>8</a:t>
            </a:fld>
            <a:endParaRPr lang="en-US" sz="1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0" y="561975"/>
            <a:ext cx="9144000" cy="685800"/>
          </a:xfrm>
          <a:solidFill>
            <a:srgbClr val="FFFFFF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  <a:ea typeface="+mj-ea"/>
                <a:cs typeface="Times New Roman" pitchFamily="18" charset="0"/>
              </a:rPr>
              <a:t>Disinfectants</a:t>
            </a:r>
            <a:endParaRPr lang="en-US" dirty="0"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2228" name="Content Placeholder 2"/>
          <p:cNvSpPr>
            <a:spLocks noGrp="1"/>
          </p:cNvSpPr>
          <p:nvPr>
            <p:ph idx="4294967295"/>
          </p:nvPr>
        </p:nvSpPr>
        <p:spPr>
          <a:xfrm>
            <a:off x="451556" y="2057399"/>
            <a:ext cx="7848600" cy="2480733"/>
          </a:xfrm>
        </p:spPr>
        <p:txBody>
          <a:bodyPr/>
          <a:lstStyle/>
          <a:p>
            <a:pPr marL="531813" indent="-531813" defTabSz="912813">
              <a:spcBef>
                <a:spcPts val="0"/>
              </a:spcBef>
            </a:pPr>
            <a:r>
              <a:rPr lang="en-US" sz="2900" dirty="0"/>
              <a:t>Destroys 99.99% of all forms of microbial life, bacteria, virus’, but not necessarily their </a:t>
            </a:r>
            <a:r>
              <a:rPr lang="en-US" sz="2900" dirty="0" smtClean="0"/>
              <a:t>spores</a:t>
            </a:r>
            <a:endParaRPr lang="en-US" sz="2900" dirty="0"/>
          </a:p>
          <a:p>
            <a:pPr marL="531813" indent="-531813" defTabSz="912813">
              <a:spcBef>
                <a:spcPts val="0"/>
              </a:spcBef>
            </a:pPr>
            <a:r>
              <a:rPr lang="en-US" sz="2900" dirty="0" smtClean="0"/>
              <a:t>Use </a:t>
            </a:r>
            <a:r>
              <a:rPr lang="en-US" sz="2900" dirty="0"/>
              <a:t>on hard </a:t>
            </a:r>
            <a:r>
              <a:rPr lang="en-US" sz="2900" u="sng" dirty="0"/>
              <a:t>nonporous</a:t>
            </a:r>
            <a:r>
              <a:rPr lang="en-US" sz="2900" dirty="0"/>
              <a:t> </a:t>
            </a:r>
            <a:r>
              <a:rPr lang="en-US" sz="2900" dirty="0" smtClean="0"/>
              <a:t>surfaces</a:t>
            </a:r>
            <a:r>
              <a:rPr lang="en-US" sz="3300" dirty="0" smtClean="0"/>
              <a:t> </a:t>
            </a:r>
            <a:endParaRPr lang="en-US" sz="3300" dirty="0"/>
          </a:p>
        </p:txBody>
      </p:sp>
      <p:sp>
        <p:nvSpPr>
          <p:cNvPr id="33797" name="Slide Number Placeholder 3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2813">
              <a:lnSpc>
                <a:spcPct val="90000"/>
              </a:lnSpc>
              <a:spcBef>
                <a:spcPct val="20000"/>
              </a:spcBef>
            </a:pPr>
            <a:fld id="{721EABD8-8178-4C6B-85A3-FC28834D7ED8}" type="slidenum">
              <a:rPr lang="en-US" sz="1000" b="1">
                <a:solidFill>
                  <a:srgbClr val="FFFFFF"/>
                </a:solidFill>
                <a:latin typeface="Times New Roman" pitchFamily="18" charset="0"/>
              </a:rPr>
              <a:pPr algn="r" defTabSz="912813">
                <a:lnSpc>
                  <a:spcPct val="90000"/>
                </a:lnSpc>
                <a:spcBef>
                  <a:spcPct val="20000"/>
                </a:spcBef>
              </a:pPr>
              <a:t>8</a:t>
            </a:fld>
            <a:endParaRPr lang="en-US" sz="1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727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125" y="3429000"/>
            <a:ext cx="1946275" cy="1524000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9144000" cy="762000"/>
          </a:xfrm>
          <a:solidFill>
            <a:srgbClr val="FFFFFF"/>
          </a:solidFill>
        </p:spPr>
        <p:txBody>
          <a:bodyPr/>
          <a:lstStyle/>
          <a:p>
            <a:r>
              <a:rPr lang="en-US" sz="4000" dirty="0">
                <a:cs typeface="Times New Roman" pitchFamily="18" charset="0"/>
              </a:rPr>
              <a:t> Select Products:   </a:t>
            </a:r>
            <a:r>
              <a:rPr lang="en-US" sz="4000" i="1" dirty="0">
                <a:cs typeface="Times New Roman" pitchFamily="18" charset="0"/>
              </a:rPr>
              <a:t>Disinfectant Claims</a:t>
            </a:r>
            <a:endParaRPr lang="en-US" dirty="0"/>
          </a:p>
        </p:txBody>
      </p:sp>
      <p:sp>
        <p:nvSpPr>
          <p:cNvPr id="67587" name="Content Placeholder 2"/>
          <p:cNvSpPr>
            <a:spLocks noGrp="1"/>
          </p:cNvSpPr>
          <p:nvPr>
            <p:ph idx="4294967295"/>
          </p:nvPr>
        </p:nvSpPr>
        <p:spPr>
          <a:xfrm>
            <a:off x="699910" y="1590674"/>
            <a:ext cx="8444089" cy="2524125"/>
          </a:xfrm>
        </p:spPr>
        <p:txBody>
          <a:bodyPr/>
          <a:lstStyle/>
          <a:p>
            <a:pPr defTabSz="912813">
              <a:buFontTx/>
              <a:buNone/>
            </a:pPr>
            <a:r>
              <a:rPr lang="en-US" sz="3000" i="1" dirty="0"/>
              <a:t>Select product based on need:</a:t>
            </a:r>
          </a:p>
          <a:p>
            <a:pPr defTabSz="912813"/>
            <a:r>
              <a:rPr lang="en-US" sz="3000" dirty="0"/>
              <a:t>All disinfectants do not kill all types </a:t>
            </a:r>
            <a:r>
              <a:rPr lang="en-US" sz="3000" dirty="0" smtClean="0"/>
              <a:t>of microbes</a:t>
            </a:r>
            <a:endParaRPr lang="en-US" sz="3000" dirty="0"/>
          </a:p>
          <a:p>
            <a:pPr defTabSz="912813">
              <a:spcBef>
                <a:spcPts val="1200"/>
              </a:spcBef>
            </a:pPr>
            <a:r>
              <a:rPr lang="en-US" sz="3000" dirty="0"/>
              <a:t>EPA categorizes &amp; registers products by their </a:t>
            </a:r>
            <a:r>
              <a:rPr lang="en-US" sz="3000" i="1" dirty="0"/>
              <a:t>Disinfectant Claims </a:t>
            </a:r>
            <a:r>
              <a:rPr lang="en-US" sz="3000" dirty="0"/>
              <a:t>based on what they kill:</a:t>
            </a:r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2813"/>
            <a:fld id="{7C8229D7-FF36-4414-B660-7087DA33E1FC}" type="slidenum">
              <a:rPr lang="en-US" sz="1400">
                <a:solidFill>
                  <a:srgbClr val="33CCCC"/>
                </a:solidFill>
                <a:latin typeface="Times New Roman" pitchFamily="18" charset="0"/>
              </a:rPr>
              <a:pPr algn="r" defTabSz="912813"/>
              <a:t>9</a:t>
            </a:fld>
            <a:endParaRPr lang="en-US" sz="1400">
              <a:solidFill>
                <a:srgbClr val="33CCCC"/>
              </a:solidFill>
              <a:latin typeface="Times New Roman" pitchFamily="18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3352800" y="4114800"/>
            <a:ext cx="2667000" cy="2057400"/>
          </a:xfrm>
          <a:prstGeom prst="notched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314E90"/>
                </a:solidFill>
              </a:rPr>
              <a:t>Broad Spectrum, General</a:t>
            </a:r>
          </a:p>
        </p:txBody>
      </p:sp>
      <p:sp>
        <p:nvSpPr>
          <p:cNvPr id="8" name="Notched Right Arrow 7"/>
          <p:cNvSpPr/>
          <p:nvPr/>
        </p:nvSpPr>
        <p:spPr>
          <a:xfrm>
            <a:off x="914400" y="4114800"/>
            <a:ext cx="2362200" cy="2057400"/>
          </a:xfrm>
          <a:prstGeom prst="notched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314E90"/>
                </a:solidFill>
              </a:rPr>
              <a:t>Limited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019800" y="4114800"/>
            <a:ext cx="2895600" cy="2057400"/>
          </a:xfrm>
          <a:prstGeom prst="notched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314E90"/>
                </a:solidFill>
              </a:rPr>
              <a:t>Hospital, Medical Use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990600" y="6248400"/>
            <a:ext cx="7467600" cy="609600"/>
          </a:xfrm>
          <a:prstGeom prst="rightArrow">
            <a:avLst/>
          </a:prstGeom>
          <a:gradFill flip="none" rotWithShape="1">
            <a:gsLst>
              <a:gs pos="100000">
                <a:schemeClr val="tx2">
                  <a:lumMod val="90000"/>
                  <a:lumOff val="10000"/>
                </a:schemeClr>
              </a:gs>
              <a:gs pos="56000">
                <a:schemeClr val="tx2">
                  <a:lumMod val="90000"/>
                  <a:lumOff val="10000"/>
                  <a:alpha val="5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51000">
                  <a:schemeClr val="tx2">
                    <a:lumMod val="90000"/>
                    <a:lumOff val="10000"/>
                  </a:schemeClr>
                </a:gs>
                <a:gs pos="95000">
                  <a:schemeClr val="tx2">
                    <a:lumMod val="90000"/>
                    <a:lumOff val="1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3 draft TURI theme 11jul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m3 draft TURI theme 11jul2011.thmx</Template>
  <TotalTime>542</TotalTime>
  <Words>2534</Words>
  <Application>Microsoft Office PowerPoint</Application>
  <PresentationFormat>On-screen Show (4:3)</PresentationFormat>
  <Paragraphs>502</Paragraphs>
  <Slides>52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m3 draft TURI theme 11jul2011</vt:lpstr>
      <vt:lpstr>Green Cleaning workshop for institutional settings</vt:lpstr>
      <vt:lpstr>Agenda Green Cleaning workshop for institutional settings Tuesday, November 15, 2011 </vt:lpstr>
      <vt:lpstr>What’s the Problem with Conventional Cleaners?</vt:lpstr>
      <vt:lpstr>Products and Health Effects</vt:lpstr>
      <vt:lpstr>How often do you do the following?</vt:lpstr>
      <vt:lpstr>Cleaning, Sanitizing and Disinfecting</vt:lpstr>
      <vt:lpstr>Sanitizers</vt:lpstr>
      <vt:lpstr>Disinfectants</vt:lpstr>
      <vt:lpstr> Select Products:   Disinfectant Claims</vt:lpstr>
      <vt:lpstr>What’s the Problem with Disinfectants</vt:lpstr>
      <vt:lpstr>Disinfectants Are Not Cleaners - They are Pesticides!</vt:lpstr>
      <vt:lpstr>Health Effects of Common Disinfectants: General</vt:lpstr>
      <vt:lpstr>Health &amp; Environmental Effects of Actives: Specific</vt:lpstr>
      <vt:lpstr>Health and Environment: Asthma</vt:lpstr>
      <vt:lpstr>Slide 15</vt:lpstr>
      <vt:lpstr>Select Products:  Disinfectant Hazardous Options - Bleach</vt:lpstr>
      <vt:lpstr>Activity</vt:lpstr>
      <vt:lpstr>Bathroom Scenario</vt:lpstr>
      <vt:lpstr>Examples of Hazardous Ingredients in Cleaning Products</vt:lpstr>
      <vt:lpstr>Breakout</vt:lpstr>
      <vt:lpstr>Written Procedure Should Provide Guidelines to the Following:</vt:lpstr>
      <vt:lpstr>Why Disinfect?</vt:lpstr>
      <vt:lpstr>Factors that Compromise Effectiveness of Disinfectants</vt:lpstr>
      <vt:lpstr>Areas of Concern</vt:lpstr>
      <vt:lpstr>“Chemical-free” Technology for Infection Control</vt:lpstr>
      <vt:lpstr>Microfiber Study Results</vt:lpstr>
      <vt:lpstr>Microfiber Cleaning</vt:lpstr>
      <vt:lpstr>Microfiber Cleaning</vt:lpstr>
      <vt:lpstr>“Chemical-free” Technology for Infection Control</vt:lpstr>
      <vt:lpstr>Green Cleaners</vt:lpstr>
      <vt:lpstr>How Good Are They?</vt:lpstr>
      <vt:lpstr>Third party certification</vt:lpstr>
      <vt:lpstr>Environmentally Preferable Products Lists</vt:lpstr>
      <vt:lpstr>Massachusetts Executive Order #515 </vt:lpstr>
      <vt:lpstr>MA State Contract FAC59</vt:lpstr>
      <vt:lpstr>MASS EPP Contact</vt:lpstr>
      <vt:lpstr>TURI Lab</vt:lpstr>
      <vt:lpstr>Disinfecting Questions</vt:lpstr>
      <vt:lpstr>The Partnership</vt:lpstr>
      <vt:lpstr>The Scope</vt:lpstr>
      <vt:lpstr>Testing Underway</vt:lpstr>
      <vt:lpstr>Do-It-Yourself Disinfection</vt:lpstr>
      <vt:lpstr>Vinegar Results To Date</vt:lpstr>
      <vt:lpstr>Slide 44</vt:lpstr>
      <vt:lpstr>Vinegar Results Positive Control                     30 Seconds</vt:lpstr>
      <vt:lpstr>Vinegar Future Tests</vt:lpstr>
      <vt:lpstr>Advance Vapor Technologies MondoVap 2400</vt:lpstr>
      <vt:lpstr>AVT Results To Date</vt:lpstr>
      <vt:lpstr>AVT Results To Date Positive Control           Microfiber Cloth</vt:lpstr>
      <vt:lpstr>AVT Future</vt:lpstr>
      <vt:lpstr>Ozonated Water System</vt:lpstr>
      <vt:lpstr>Let Us Know If You Need Help</vt:lpstr>
    </vt:vector>
  </TitlesOfParts>
  <Company>KMA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Angelo</dc:creator>
  <cp:lastModifiedBy>jason</cp:lastModifiedBy>
  <cp:revision>66</cp:revision>
  <dcterms:created xsi:type="dcterms:W3CDTF">2011-07-14T13:34:27Z</dcterms:created>
  <dcterms:modified xsi:type="dcterms:W3CDTF">2011-11-15T14:02:52Z</dcterms:modified>
</cp:coreProperties>
</file>